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7" r:id="rId2"/>
    <p:sldId id="330" r:id="rId3"/>
    <p:sldId id="398" r:id="rId4"/>
    <p:sldId id="397" r:id="rId5"/>
    <p:sldId id="332" r:id="rId6"/>
    <p:sldId id="399" r:id="rId7"/>
    <p:sldId id="400" r:id="rId8"/>
    <p:sldId id="401" r:id="rId9"/>
    <p:sldId id="402" r:id="rId10"/>
    <p:sldId id="404" r:id="rId11"/>
    <p:sldId id="405" r:id="rId12"/>
    <p:sldId id="403" r:id="rId13"/>
    <p:sldId id="406" r:id="rId14"/>
    <p:sldId id="407" r:id="rId15"/>
    <p:sldId id="408" r:id="rId16"/>
    <p:sldId id="409" r:id="rId17"/>
    <p:sldId id="410" r:id="rId18"/>
    <p:sldId id="425" r:id="rId19"/>
    <p:sldId id="411" r:id="rId20"/>
    <p:sldId id="412" r:id="rId21"/>
    <p:sldId id="413" r:id="rId22"/>
    <p:sldId id="414" r:id="rId23"/>
    <p:sldId id="415" r:id="rId24"/>
    <p:sldId id="416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6" r:id="rId33"/>
    <p:sldId id="431" r:id="rId34"/>
    <p:sldId id="432" r:id="rId35"/>
    <p:sldId id="436" r:id="rId36"/>
    <p:sldId id="437" r:id="rId37"/>
    <p:sldId id="438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27" r:id="rId46"/>
    <p:sldId id="428" r:id="rId47"/>
    <p:sldId id="429" r:id="rId48"/>
    <p:sldId id="430" r:id="rId49"/>
    <p:sldId id="447" r:id="rId50"/>
    <p:sldId id="448" r:id="rId51"/>
    <p:sldId id="449" r:id="rId52"/>
    <p:sldId id="450" r:id="rId53"/>
    <p:sldId id="451" r:id="rId54"/>
    <p:sldId id="452" r:id="rId55"/>
    <p:sldId id="453" r:id="rId56"/>
    <p:sldId id="454" r:id="rId57"/>
    <p:sldId id="455" r:id="rId58"/>
    <p:sldId id="457" r:id="rId59"/>
    <p:sldId id="458" r:id="rId60"/>
    <p:sldId id="459" r:id="rId61"/>
    <p:sldId id="460" r:id="rId62"/>
    <p:sldId id="461" r:id="rId63"/>
    <p:sldId id="462" r:id="rId64"/>
    <p:sldId id="463" r:id="rId65"/>
    <p:sldId id="439" r:id="rId66"/>
    <p:sldId id="318" r:id="rId6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83" autoAdjust="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15044-FF68-4673-900F-F39B1E4DB7D6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3DC89-21BF-4171-9B07-EB1170D2E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270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7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90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015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012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389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986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386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362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277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388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4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644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210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162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528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278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174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163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814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616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08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38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339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861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0892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298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664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91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175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73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612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852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23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0485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954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5494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772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9428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429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2838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729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223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643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52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0294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76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350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6817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5198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9727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409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0617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6072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471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3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001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9938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4702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0682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2371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818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04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49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28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6C8F3-1868-4829-93E5-F014FB30C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5E6FD6-1F65-4BCC-BC21-BAEB79B18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B8C63-6926-4848-A8F6-46284AFF8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4E307D-4B4D-4AB6-8414-419397FF4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1ADF75-3120-4C1B-8051-AADB1230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313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29F04-FF65-4D14-929A-4C5151E7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7B2379-1F26-4BEB-9FC7-14897F7AC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E5D8B8-2BFE-4567-9A5B-1AA2AA0B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026F84-CA16-44DB-8149-F5964C85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E31DB6-2A34-42FF-82BF-5903D0E6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08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F64DF8-FF90-44BE-ADB8-E47725885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25EAEA-A484-4980-94AD-223FFC538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B0F7C6-9E9F-49AC-9A81-43BC3C1C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527A92-5D3D-4F54-8FD0-2734F4ED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9B5BB2-1908-4A11-BD2A-C2BB7C97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96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9807B-432B-44AB-8B3E-3BBBF36D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957442-4431-4CD0-8093-28B4B9901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4D816A-E017-44D7-B979-B0D07360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8D326F-8C15-405E-A93F-83F22844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F8CDEF-981C-45FB-A9D5-1852620A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50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35AE5-C61F-4132-9E7A-0DB64975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AF5397-54D0-460E-B1A9-45DB664D5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A47093-F0A2-49B1-B4B7-77B20290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990A6F-60A8-4B7B-8F1A-645FD28C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0D466-94CC-4BD0-917B-D8880E49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41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2EFF4-CC09-48B2-B721-BD69C2EA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372A6-FC78-4B74-B606-7EFDE4111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EFD901-BD6B-4175-B228-7ED49123F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B0E892-F63D-43A8-B610-393D378E4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4897FA-0E29-494E-A064-6DE1D050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C1DD47-D0AD-4715-BDFE-3FE6BFBB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34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F4A4F-8500-4E10-8772-2251655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FA7C80-35BA-4B2B-BB5A-4167DCA32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8ACBD2-47E3-4FFA-B855-A7A9C2E97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23C65D-2AA9-45B9-BE6E-8342FB026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4F32CFF-2B7D-4CE5-BA4F-1C1DB3553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DC1985E-95A8-41CD-91CE-0AAAB19E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02E0DC-19D5-4B66-846A-8BFE36A7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D53419-A1E5-49D1-BF26-AA99D92C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94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6957A-7624-4678-AA2E-A2F5ED39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D0C02C-83CF-4C25-974F-3D912B56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740ABF-D67A-4FE8-BE65-A711F4AA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D103AC-FBB8-4C9C-ABE7-AA8F132D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96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0D6A92D-0CE9-40E1-BF48-5C647B31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C8BB5E-E9E9-4D44-A2BC-F4A73DE9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BB8305-82F3-4F79-8C24-22D89106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54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9C694-F37B-4931-86F1-C49212A5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6FAE7A-287D-484A-B88F-CE7FACA8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FB26B2-710B-461E-BE5E-30CC5296B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2342F1-D69F-479E-A92F-51629C15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59D5D0-1E99-4510-8F8B-959670EBE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A5B0F0-E169-446C-ADDB-32A895DA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8A460-3DE5-48CC-B5BB-49031DB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3908FB-E1DE-4F16-96B7-94A00DA57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2AD6E5-2622-42EB-B656-ABF12CA0B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3898CF-053E-4C41-92AF-12B1BCA9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A0D7B2-3EE2-46F2-8057-88EFEF84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9837C5-44BF-4159-A4EA-595082E4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07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995EE-683F-4A16-9BF1-1BA9D085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41BED3-3AFF-421C-AF13-2EFAC4EBD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47F030-5790-425A-8AB6-E96350F14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455DC-90B6-40E0-ACAB-0EDDCD29DB0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C21031-152E-4CAD-AB0A-B03CE8B18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78C76D-6977-468F-84BE-F1019D6EF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88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na-voita.github.io/nlp_course/models/convolutional.html" TargetMode="Externa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na-voita.github.io/nlp_course/models/convolutional.html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na-voita.github.io/nlp_course/models/convolutional.htm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lena-voita.github.io/nlp_course/models/convolutional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lena-voita.github.io/nlp_course/models/convolutional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lena-voita.github.io/nlp_course/models/convolutional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lena-voita.github.io/nlp_course/models/convolutional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is-eurasipjournals.springeropen.com/articles/10.1186/s13635-019-0090-6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hyperlink" Target="https://towardsdatascience.com/animated-rnn-lstm-and-gru-ef124d06cf45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6.png"/><Relationship Id="rId20" Type="http://schemas.openxmlformats.org/officeDocument/2006/relationships/hyperlink" Target="https://github.com/dayekb/Study/tree/main/rus/UrFU/SberML/2022/Present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hyperlink" Target="https://towardsdatascience.com/animated-rnn-lstm-and-gru-ef124d06cf45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h.github.io/posts/2015-08-Understanding-LSTMs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hyperlink" Target="https://towardsdatascience.com/animated-rnn-lstm-and-gru-ef124d06cf4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vbystricky.ru/2021/05/rnn_lstm_gru_etc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hyperlink" Target="https://github.com/dayekb/Study/tree/main/rus/UrFU/SberML/2022/Presentations" TargetMode="Externa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hyperlink" Target="https://github.com/dayekb/Study/tree/main/rus/UrFU/SberML/2022/Presentations" TargetMode="External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hyperlink" Target="https://github.com/dayekb/Study/tree/main/rus/UrFU/SberML/2022/Presentations" TargetMode="External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hyperlink" Target="https://lena-voita.github.io/nlp_course/text_classification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lammar.github.io/illustrated-transformer/" TargetMode="Externa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trevett/pytorch-seq2seq" TargetMode="Externa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na-voita.github.io/nlp_course/seq2seq_and_attention.html#transformer_intro" TargetMode="Externa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hyperlink" Target="https://lena-voita.github.io/nlp_course/seq2seq_and_attention.html#transformer_intro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3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hyperlink" Target="https://lena-voita.github.io/nlp_course/seq2seq_and_attention.html#transformer_intro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na-voita.github.io/nlp_course/seq2seq_and_attention.html#transformer_intro" TargetMode="Externa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ai%C2%B3-theory-practice-business/attention-in-recommendation-systems-794c796a3063" TargetMode="Externa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hyperlink" Target="https://lena-voita.github.io/nlp_course/seq2seq_and_attention.html#transformer_intro" TargetMode="External"/><Relationship Id="rId4" Type="http://schemas.openxmlformats.org/officeDocument/2006/relationships/image" Target="../media/image101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hyperlink" Target="https://lena-voita.github.io/nlp_course/seq2seq_and_attention.html#transformer_intr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hyperlink" Target="https://lena-voita.github.io/nlp_course/seq2seq_and_attention.html#transformer_intro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08.07909.pdf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13" Type="http://schemas.openxmlformats.org/officeDocument/2006/relationships/image" Target="../media/image116.gif"/><Relationship Id="rId18" Type="http://schemas.openxmlformats.org/officeDocument/2006/relationships/image" Target="../media/image121.gif"/><Relationship Id="rId26" Type="http://schemas.openxmlformats.org/officeDocument/2006/relationships/image" Target="../media/image3.png"/><Relationship Id="rId3" Type="http://schemas.openxmlformats.org/officeDocument/2006/relationships/image" Target="../media/image106.gif"/><Relationship Id="rId21" Type="http://schemas.openxmlformats.org/officeDocument/2006/relationships/image" Target="../media/image124.gif"/><Relationship Id="rId7" Type="http://schemas.openxmlformats.org/officeDocument/2006/relationships/image" Target="../media/image110.gif"/><Relationship Id="rId12" Type="http://schemas.openxmlformats.org/officeDocument/2006/relationships/image" Target="../media/image115.gif"/><Relationship Id="rId17" Type="http://schemas.openxmlformats.org/officeDocument/2006/relationships/image" Target="../media/image120.gif"/><Relationship Id="rId25" Type="http://schemas.openxmlformats.org/officeDocument/2006/relationships/image" Target="../media/image128.gif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19.gif"/><Relationship Id="rId20" Type="http://schemas.openxmlformats.org/officeDocument/2006/relationships/image" Target="../media/image1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gif"/><Relationship Id="rId11" Type="http://schemas.openxmlformats.org/officeDocument/2006/relationships/image" Target="../media/image114.gif"/><Relationship Id="rId24" Type="http://schemas.openxmlformats.org/officeDocument/2006/relationships/image" Target="../media/image127.gif"/><Relationship Id="rId5" Type="http://schemas.openxmlformats.org/officeDocument/2006/relationships/image" Target="../media/image108.gif"/><Relationship Id="rId15" Type="http://schemas.openxmlformats.org/officeDocument/2006/relationships/image" Target="../media/image118.gif"/><Relationship Id="rId23" Type="http://schemas.openxmlformats.org/officeDocument/2006/relationships/image" Target="../media/image126.gif"/><Relationship Id="rId10" Type="http://schemas.openxmlformats.org/officeDocument/2006/relationships/image" Target="../media/image113.gif"/><Relationship Id="rId19" Type="http://schemas.openxmlformats.org/officeDocument/2006/relationships/image" Target="../media/image122.gif"/><Relationship Id="rId4" Type="http://schemas.openxmlformats.org/officeDocument/2006/relationships/image" Target="../media/image107.gif"/><Relationship Id="rId9" Type="http://schemas.openxmlformats.org/officeDocument/2006/relationships/image" Target="../media/image112.gif"/><Relationship Id="rId14" Type="http://schemas.openxmlformats.org/officeDocument/2006/relationships/image" Target="../media/image117.gif"/><Relationship Id="rId22" Type="http://schemas.openxmlformats.org/officeDocument/2006/relationships/image" Target="../media/image125.gif"/><Relationship Id="rId27" Type="http://schemas.openxmlformats.org/officeDocument/2006/relationships/hyperlink" Target="https://arxiv.org/pdf/1508.07909.pdf" TargetMode="Externa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gif"/><Relationship Id="rId18" Type="http://schemas.openxmlformats.org/officeDocument/2006/relationships/image" Target="../media/image144.gif"/><Relationship Id="rId26" Type="http://schemas.openxmlformats.org/officeDocument/2006/relationships/image" Target="../media/image152.gif"/><Relationship Id="rId3" Type="http://schemas.openxmlformats.org/officeDocument/2006/relationships/image" Target="../media/image129.gif"/><Relationship Id="rId21" Type="http://schemas.openxmlformats.org/officeDocument/2006/relationships/image" Target="../media/image147.gif"/><Relationship Id="rId34" Type="http://schemas.openxmlformats.org/officeDocument/2006/relationships/hyperlink" Target="https://arxiv.org/pdf/1508.07909.pdf" TargetMode="External"/><Relationship Id="rId7" Type="http://schemas.openxmlformats.org/officeDocument/2006/relationships/image" Target="../media/image133.gif"/><Relationship Id="rId12" Type="http://schemas.openxmlformats.org/officeDocument/2006/relationships/image" Target="../media/image138.gif"/><Relationship Id="rId17" Type="http://schemas.openxmlformats.org/officeDocument/2006/relationships/image" Target="../media/image143.gif"/><Relationship Id="rId25" Type="http://schemas.openxmlformats.org/officeDocument/2006/relationships/image" Target="../media/image151.gif"/><Relationship Id="rId3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42.gif"/><Relationship Id="rId20" Type="http://schemas.openxmlformats.org/officeDocument/2006/relationships/image" Target="../media/image146.gif"/><Relationship Id="rId29" Type="http://schemas.openxmlformats.org/officeDocument/2006/relationships/image" Target="../media/image15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gif"/><Relationship Id="rId11" Type="http://schemas.openxmlformats.org/officeDocument/2006/relationships/image" Target="../media/image137.gif"/><Relationship Id="rId24" Type="http://schemas.openxmlformats.org/officeDocument/2006/relationships/image" Target="../media/image150.gif"/><Relationship Id="rId32" Type="http://schemas.openxmlformats.org/officeDocument/2006/relationships/image" Target="../media/image158.gif"/><Relationship Id="rId5" Type="http://schemas.openxmlformats.org/officeDocument/2006/relationships/image" Target="../media/image131.gif"/><Relationship Id="rId15" Type="http://schemas.openxmlformats.org/officeDocument/2006/relationships/image" Target="../media/image141.gif"/><Relationship Id="rId23" Type="http://schemas.openxmlformats.org/officeDocument/2006/relationships/image" Target="../media/image149.gif"/><Relationship Id="rId28" Type="http://schemas.openxmlformats.org/officeDocument/2006/relationships/image" Target="../media/image154.gif"/><Relationship Id="rId10" Type="http://schemas.openxmlformats.org/officeDocument/2006/relationships/image" Target="../media/image136.gif"/><Relationship Id="rId19" Type="http://schemas.openxmlformats.org/officeDocument/2006/relationships/image" Target="../media/image145.gif"/><Relationship Id="rId31" Type="http://schemas.openxmlformats.org/officeDocument/2006/relationships/image" Target="../media/image157.gif"/><Relationship Id="rId4" Type="http://schemas.openxmlformats.org/officeDocument/2006/relationships/image" Target="../media/image130.gif"/><Relationship Id="rId9" Type="http://schemas.openxmlformats.org/officeDocument/2006/relationships/image" Target="../media/image135.gif"/><Relationship Id="rId14" Type="http://schemas.openxmlformats.org/officeDocument/2006/relationships/image" Target="../media/image140.gif"/><Relationship Id="rId22" Type="http://schemas.openxmlformats.org/officeDocument/2006/relationships/image" Target="../media/image148.gif"/><Relationship Id="rId27" Type="http://schemas.openxmlformats.org/officeDocument/2006/relationships/image" Target="../media/image153.gif"/><Relationship Id="rId30" Type="http://schemas.openxmlformats.org/officeDocument/2006/relationships/image" Target="../media/image156.gif"/><Relationship Id="rId8" Type="http://schemas.openxmlformats.org/officeDocument/2006/relationships/image" Target="../media/image134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eplearning.stanford.edu/tutorial/supervised/FeatureExtractionUsingConvolution/" TargetMode="External"/><Relationship Id="rId4" Type="http://schemas.openxmlformats.org/officeDocument/2006/relationships/image" Target="../media/image4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uder.io/state-of-transfer-learning-in-nlp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na-voita.github.io/nlp_course/transfer_learning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0.png"/><Relationship Id="rId4" Type="http://schemas.openxmlformats.org/officeDocument/2006/relationships/hyperlink" Target="https://arxiv.org/pdf/1802.05365.pdf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na-voita.github.io/nlp_course/transfer_learning.html" TargetMode="External"/><Relationship Id="rId4" Type="http://schemas.openxmlformats.org/officeDocument/2006/relationships/image" Target="../media/image1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5.gif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na-voita.github.io/nlp_course/transfer_learning.html" TargetMode="External"/><Relationship Id="rId5" Type="http://schemas.openxmlformats.org/officeDocument/2006/relationships/image" Target="../media/image164.gif"/><Relationship Id="rId4" Type="http://schemas.openxmlformats.org/officeDocument/2006/relationships/image" Target="../media/image1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hyperlink" Target="https://cdn.openai.com/research-covers/language-unsupervised/language_understanding_paper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jpeg"/><Relationship Id="rId4" Type="http://schemas.openxmlformats.org/officeDocument/2006/relationships/hyperlink" Target="https://arxiv.org/pdf/1810.04805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github.io/convolutional-networks/#pool" TargetMode="Externa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a-comprehensive-guide-to-convolutional-neural-networks-the-eli5-way-3bd2b1164a53" TargetMode="Externa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38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52052" y="1858063"/>
            <a:ext cx="7657110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методов обработки естественного языка в информационной безопасности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52052" y="5484010"/>
            <a:ext cx="43279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Русинова Залина Ринатовна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Младший исследователь в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UDV Group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zalina.rusinova@udv.group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свертки для изображений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8194" name="Picture 2" descr="[video-to-gif output image]">
            <a:extLst>
              <a:ext uri="{FF2B5EF4-FFF2-40B4-BE49-F238E27FC236}">
                <a16:creationId xmlns:a16="http://schemas.microsoft.com/office/drawing/2014/main" id="{6E2A7A58-E5BC-44A4-83BB-A2FB7E9A19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099" y="1295400"/>
            <a:ext cx="3928326" cy="4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B82552C-94B3-49E2-B657-8B38B4645B3D}"/>
              </a:ext>
            </a:extLst>
          </p:cNvPr>
          <p:cNvSpPr/>
          <p:nvPr/>
        </p:nvSpPr>
        <p:spPr>
          <a:xfrm>
            <a:off x="603100" y="5931095"/>
            <a:ext cx="7369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699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rgbClr val="FF0000"/>
                </a:solidFill>
              </a:rPr>
              <a:t>Сверточная</a:t>
            </a:r>
            <a:r>
              <a:rPr lang="ru-RU" sz="2800" b="1" dirty="0">
                <a:solidFill>
                  <a:srgbClr val="FF0000"/>
                </a:solidFill>
              </a:rPr>
              <a:t> нейронная сеть для текстов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170" name="Picture 2" descr="https://lena-voita.github.io/resources/lectures/models/cnn/typical_cnn_with_cat-min.png">
            <a:extLst>
              <a:ext uri="{FF2B5EF4-FFF2-40B4-BE49-F238E27FC236}">
                <a16:creationId xmlns:a16="http://schemas.microsoft.com/office/drawing/2014/main" id="{958ABA77-35F1-4EE7-9BCB-08BB3A561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25" y="1653076"/>
            <a:ext cx="9500549" cy="399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C5D4E0-8982-4131-82DB-E8C91045E32D}"/>
              </a:ext>
            </a:extLst>
          </p:cNvPr>
          <p:cNvSpPr/>
          <p:nvPr/>
        </p:nvSpPr>
        <p:spPr>
          <a:xfrm>
            <a:off x="603100" y="6096518"/>
            <a:ext cx="7155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608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Применение сверток к текстам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6146" name="Picture 2" descr="https://habrastorage.org/r/w1560/webt/sy/26/qz/sy26qzlrsztyhgpnv9fepwpna0k.png">
            <a:extLst>
              <a:ext uri="{FF2B5EF4-FFF2-40B4-BE49-F238E27FC236}">
                <a16:creationId xmlns:a16="http://schemas.microsoft.com/office/drawing/2014/main" id="{C2F9FA50-638E-4139-91DD-0283663E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94" y="1490826"/>
            <a:ext cx="10515211" cy="42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705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1-D Convolutions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9218" name="Picture 2" descr="[video-to-gif output image]">
            <a:extLst>
              <a:ext uri="{FF2B5EF4-FFF2-40B4-BE49-F238E27FC236}">
                <a16:creationId xmlns:a16="http://schemas.microsoft.com/office/drawing/2014/main" id="{DEA59EE1-E6DD-42C8-9D2C-69BE3CEECB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67280"/>
            <a:ext cx="5181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ena-voita.github.io/resources/lectures/models/cnn/convolution_linear_layer-min.png">
            <a:extLst>
              <a:ext uri="{FF2B5EF4-FFF2-40B4-BE49-F238E27FC236}">
                <a16:creationId xmlns:a16="http://schemas.microsoft.com/office/drawing/2014/main" id="{EEF35700-9A06-4369-AD3F-087FF4BA6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41" y="2875902"/>
            <a:ext cx="9738718" cy="26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555AB3-74BB-4EFA-8A4A-47A0C7E811A9}"/>
              </a:ext>
            </a:extLst>
          </p:cNvPr>
          <p:cNvSpPr/>
          <p:nvPr/>
        </p:nvSpPr>
        <p:spPr>
          <a:xfrm>
            <a:off x="603100" y="5987018"/>
            <a:ext cx="7032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6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783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Параметры </a:t>
            </a:r>
            <a:r>
              <a:rPr lang="ru-RU" sz="2800" b="1" dirty="0" err="1">
                <a:solidFill>
                  <a:srgbClr val="FF0000"/>
                </a:solidFill>
              </a:rPr>
              <a:t>сверточной</a:t>
            </a:r>
            <a:r>
              <a:rPr lang="ru-RU" sz="2800" b="1" dirty="0">
                <a:solidFill>
                  <a:srgbClr val="FF0000"/>
                </a:solidFill>
              </a:rPr>
              <a:t> сети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555AB3-74BB-4EFA-8A4A-47A0C7E811A9}"/>
              </a:ext>
            </a:extLst>
          </p:cNvPr>
          <p:cNvSpPr/>
          <p:nvPr/>
        </p:nvSpPr>
        <p:spPr>
          <a:xfrm>
            <a:off x="603100" y="6268709"/>
            <a:ext cx="7032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308A2B-CDDB-458E-B7C1-BA560909FD71}"/>
              </a:ext>
            </a:extLst>
          </p:cNvPr>
          <p:cNvSpPr/>
          <p:nvPr/>
        </p:nvSpPr>
        <p:spPr>
          <a:xfrm>
            <a:off x="501227" y="1491413"/>
            <a:ext cx="1119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Kernel size</a:t>
            </a:r>
            <a:endParaRPr lang="ru-RU" sz="32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86C89E-C9DB-494E-BEAA-2EDA32256D0A}"/>
              </a:ext>
            </a:extLst>
          </p:cNvPr>
          <p:cNvSpPr/>
          <p:nvPr/>
        </p:nvSpPr>
        <p:spPr>
          <a:xfrm>
            <a:off x="497840" y="3102199"/>
            <a:ext cx="1119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Stride</a:t>
            </a:r>
            <a:endParaRPr lang="ru-RU" sz="32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19ABCB-8676-4D9F-92D0-7E27ADF6A41E}"/>
              </a:ext>
            </a:extLst>
          </p:cNvPr>
          <p:cNvSpPr/>
          <p:nvPr/>
        </p:nvSpPr>
        <p:spPr>
          <a:xfrm>
            <a:off x="497840" y="4611055"/>
            <a:ext cx="1119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Padding</a:t>
            </a:r>
            <a:endParaRPr lang="ru-RU" sz="3200" dirty="0"/>
          </a:p>
        </p:txBody>
      </p:sp>
      <p:pic>
        <p:nvPicPr>
          <p:cNvPr id="10242" name="Picture 2" descr="https://lena-voita.github.io/resources/lectures/models/cnn/kernel_size-min.png">
            <a:extLst>
              <a:ext uri="{FF2B5EF4-FFF2-40B4-BE49-F238E27FC236}">
                <a16:creationId xmlns:a16="http://schemas.microsoft.com/office/drawing/2014/main" id="{F88AD1A7-D864-4047-9816-0C10C444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04" y="2075285"/>
            <a:ext cx="7195794" cy="90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ena-voita.github.io/resources/lectures/models/cnn/stride-min.png">
            <a:extLst>
              <a:ext uri="{FF2B5EF4-FFF2-40B4-BE49-F238E27FC236}">
                <a16:creationId xmlns:a16="http://schemas.microsoft.com/office/drawing/2014/main" id="{7DA359CE-45A2-43EF-BF30-34A3330EF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03" y="3686974"/>
            <a:ext cx="7195794" cy="8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ena-voita.github.io/resources/lectures/models/cnn/padding-min.png">
            <a:extLst>
              <a:ext uri="{FF2B5EF4-FFF2-40B4-BE49-F238E27FC236}">
                <a16:creationId xmlns:a16="http://schemas.microsoft.com/office/drawing/2014/main" id="{BA5C5439-FE0C-4FF1-91D9-518FD661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03" y="5195830"/>
            <a:ext cx="7195794" cy="101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23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Построение блоков: </a:t>
            </a:r>
            <a:r>
              <a:rPr lang="en-US" sz="2800" b="1" dirty="0">
                <a:solidFill>
                  <a:srgbClr val="FF0000"/>
                </a:solidFill>
              </a:rPr>
              <a:t>Pooling 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vs Global Pooling 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555AB3-74BB-4EFA-8A4A-47A0C7E811A9}"/>
              </a:ext>
            </a:extLst>
          </p:cNvPr>
          <p:cNvSpPr/>
          <p:nvPr/>
        </p:nvSpPr>
        <p:spPr>
          <a:xfrm>
            <a:off x="603100" y="6268709"/>
            <a:ext cx="7032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  <p:pic>
        <p:nvPicPr>
          <p:cNvPr id="11268" name="Picture 4" descr="https://lena-voita.github.io/resources/lectures/models/cnn/pooling_vs_global-min.png">
            <a:extLst>
              <a:ext uri="{FF2B5EF4-FFF2-40B4-BE49-F238E27FC236}">
                <a16:creationId xmlns:a16="http://schemas.microsoft.com/office/drawing/2014/main" id="{7A556A89-DC28-45A6-9B21-85F6FE8F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49" y="1745610"/>
            <a:ext cx="9022067" cy="371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590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Классификация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555AB3-74BB-4EFA-8A4A-47A0C7E811A9}"/>
              </a:ext>
            </a:extLst>
          </p:cNvPr>
          <p:cNvSpPr/>
          <p:nvPr/>
        </p:nvSpPr>
        <p:spPr>
          <a:xfrm>
            <a:off x="603100" y="6268709"/>
            <a:ext cx="7032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  <p:pic>
        <p:nvPicPr>
          <p:cNvPr id="12290" name="Picture 2" descr="https://lena-voita.github.io/resources/lectures/text_clf/neural/cnn/model_basic-min.png">
            <a:extLst>
              <a:ext uri="{FF2B5EF4-FFF2-40B4-BE49-F238E27FC236}">
                <a16:creationId xmlns:a16="http://schemas.microsoft.com/office/drawing/2014/main" id="{9959466E-2375-4EC4-8EE1-F79A1C5B6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31" y="1478018"/>
            <a:ext cx="8289302" cy="445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9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Интерпретация результатов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555AB3-74BB-4EFA-8A4A-47A0C7E811A9}"/>
              </a:ext>
            </a:extLst>
          </p:cNvPr>
          <p:cNvSpPr/>
          <p:nvPr/>
        </p:nvSpPr>
        <p:spPr>
          <a:xfrm>
            <a:off x="603100" y="6268709"/>
            <a:ext cx="7032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  <p:pic>
        <p:nvPicPr>
          <p:cNvPr id="13314" name="Picture 2" descr="https://lena-voita.github.io/resources/lectures/text_clf/analysis/look_at_filter-min.png">
            <a:extLst>
              <a:ext uri="{FF2B5EF4-FFF2-40B4-BE49-F238E27FC236}">
                <a16:creationId xmlns:a16="http://schemas.microsoft.com/office/drawing/2014/main" id="{20FDE844-CBA5-4239-8A19-13FEEFFA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1840972"/>
            <a:ext cx="4690278" cy="293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ena-voita.github.io/resources/lectures/text_clf/analysis/top_ngrams-min.png">
            <a:extLst>
              <a:ext uri="{FF2B5EF4-FFF2-40B4-BE49-F238E27FC236}">
                <a16:creationId xmlns:a16="http://schemas.microsoft.com/office/drawing/2014/main" id="{6A28F031-EC0D-4BDF-9AA0-8D3B48833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491" y="1663430"/>
            <a:ext cx="6679377" cy="329707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02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rgbClr val="FF0000"/>
                </a:solidFill>
              </a:rPr>
              <a:t>Сверточные</a:t>
            </a:r>
            <a:r>
              <a:rPr lang="ru-RU" sz="2800" b="1" dirty="0">
                <a:solidFill>
                  <a:srgbClr val="FF0000"/>
                </a:solidFill>
              </a:rPr>
              <a:t> сети: выводы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D961441-B97A-48FF-9E8B-65BF1DFBF40D}"/>
              </a:ext>
            </a:extLst>
          </p:cNvPr>
          <p:cNvSpPr/>
          <p:nvPr/>
        </p:nvSpPr>
        <p:spPr>
          <a:xfrm>
            <a:off x="645501" y="1344268"/>
            <a:ext cx="112068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Сверточные</a:t>
            </a:r>
            <a:r>
              <a:rPr lang="ru-RU" sz="2400" dirty="0"/>
              <a:t> сети нацелены на обнаружение паттернов в пространстве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Изменяя размер ядер, можно находить паттерны разных размеров (2, 3 и т.д. смежных слов).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Шаблонами могут быть выражения (словосочетания?) например, “я ненавижу”, “очень хорошо”, и поэтому CNN могут идентифицировать их в предложении независимо от их положения.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Наиболее подходящими для CNN кажутся задачи классификации, такие как анализ тональности, обнаружение спама или категоризация тем.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Применение операций свертки и </a:t>
            </a:r>
            <a:r>
              <a:rPr lang="ru-RU" sz="2400" dirty="0" err="1"/>
              <a:t>пуллинга</a:t>
            </a:r>
            <a:r>
              <a:rPr lang="ru-RU" sz="2400" dirty="0"/>
              <a:t> приводят к потере информации о локальном порядке слов, что можно рассматривать как недостаток данного подхода</a:t>
            </a:r>
          </a:p>
        </p:txBody>
      </p:sp>
    </p:spTree>
    <p:extLst>
      <p:ext uri="{BB962C8B-B14F-4D97-AF65-F5344CB8AC3E}">
        <p14:creationId xmlns:p14="http://schemas.microsoft.com/office/powerpoint/2010/main" val="399994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3662812" y="3136612"/>
            <a:ext cx="53909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3200" dirty="0"/>
              <a:t>РЕКУРРЕНТНЫЕ 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233067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План модуля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</a:t>
            </a:fld>
            <a:endParaRPr lang="ru-RU" dirty="0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965451" y="1780854"/>
            <a:ext cx="1073209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ru-RU" sz="3200" dirty="0"/>
              <a:t>Лекция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Введение в обработку естественного языка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Базовые методы предобработки текста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Представления текстовых данных: Методы </a:t>
            </a:r>
            <a:r>
              <a:rPr lang="ru-RU" sz="2400" dirty="0" err="1"/>
              <a:t>Bag</a:t>
            </a:r>
            <a:r>
              <a:rPr lang="ru-RU" sz="2400" dirty="0"/>
              <a:t> </a:t>
            </a:r>
            <a:r>
              <a:rPr lang="ru-RU" sz="2400" dirty="0" err="1"/>
              <a:t>of</a:t>
            </a:r>
            <a:r>
              <a:rPr lang="ru-RU" sz="2400" dirty="0"/>
              <a:t> </a:t>
            </a:r>
            <a:r>
              <a:rPr lang="ru-RU" sz="2400" dirty="0" err="1"/>
              <a:t>Words</a:t>
            </a:r>
            <a:r>
              <a:rPr lang="ru-RU" sz="2400" dirty="0"/>
              <a:t>, </a:t>
            </a:r>
            <a:r>
              <a:rPr lang="ru-RU" sz="2400" dirty="0" err="1"/>
              <a:t>Tf-Idf</a:t>
            </a:r>
            <a:endParaRPr lang="ru-RU" sz="2400" dirty="0"/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Представления текстовых данных: </a:t>
            </a:r>
            <a:r>
              <a:rPr lang="en-US" sz="2400" dirty="0"/>
              <a:t>Word2Vec</a:t>
            </a:r>
            <a:endParaRPr lang="ru-RU" sz="24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ru-RU" sz="3200" dirty="0"/>
              <a:t>Практика</a:t>
            </a:r>
          </a:p>
          <a:p>
            <a:pPr lvl="1">
              <a:defRPr/>
            </a:pPr>
            <a:r>
              <a:rPr lang="ru-RU" sz="2400" dirty="0"/>
              <a:t>	Классификация спама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ru-RU" sz="3200" dirty="0"/>
              <a:t>Практика</a:t>
            </a:r>
            <a:endParaRPr lang="en-US" sz="3200" dirty="0"/>
          </a:p>
          <a:p>
            <a:pPr>
              <a:defRPr/>
            </a:pPr>
            <a:r>
              <a:rPr lang="en-US" sz="3200" dirty="0"/>
              <a:t>	</a:t>
            </a:r>
            <a:r>
              <a:rPr lang="ru-RU" sz="2400" dirty="0"/>
              <a:t>Кластеризация сетевых пакетов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08777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RNN </a:t>
            </a:r>
            <a:r>
              <a:rPr lang="ru-RU" sz="2800" b="1" dirty="0">
                <a:solidFill>
                  <a:srgbClr val="FF0000"/>
                </a:solidFill>
              </a:rPr>
              <a:t>ячейка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4338" name="Picture 2" descr="Fig. 1">
            <a:extLst>
              <a:ext uri="{FF2B5EF4-FFF2-40B4-BE49-F238E27FC236}">
                <a16:creationId xmlns:a16="http://schemas.microsoft.com/office/drawing/2014/main" id="{ECC2355A-13B6-46EA-A15B-D81FFCF2C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87" y="2124548"/>
            <a:ext cx="9523625" cy="338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4F65102-521A-413F-82F8-E590A26D3B9C}"/>
              </a:ext>
            </a:extLst>
          </p:cNvPr>
          <p:cNvSpPr/>
          <p:nvPr/>
        </p:nvSpPr>
        <p:spPr>
          <a:xfrm>
            <a:off x="603100" y="5788432"/>
            <a:ext cx="8691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https://jis-eurasipjournals.springeropen.com/articles/10.1186/s13635-019-0090-6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811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Vanilla RNN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5E55AA-98FA-44BE-BF93-51674096C086}"/>
              </a:ext>
            </a:extLst>
          </p:cNvPr>
          <p:cNvSpPr/>
          <p:nvPr/>
        </p:nvSpPr>
        <p:spPr>
          <a:xfrm>
            <a:off x="603100" y="6160837"/>
            <a:ext cx="8007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https://towardsdatascience.com/animated-rnn-lstm-and-gru-ef124d06cf45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15362" name="Picture 2" descr="https://connect.aisingapore.org/wp-content/uploads/2022/06/animated1.gif">
            <a:extLst>
              <a:ext uri="{FF2B5EF4-FFF2-40B4-BE49-F238E27FC236}">
                <a16:creationId xmlns:a16="http://schemas.microsoft.com/office/drawing/2014/main" id="{DAB98828-EA1D-48E8-91CD-BB2B856953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48" y="1489072"/>
            <a:ext cx="5268012" cy="39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0CCD58F-8971-4EC8-A027-FABDA2C9F680}"/>
              </a:ext>
            </a:extLst>
          </p:cNvPr>
          <p:cNvSpPr/>
          <p:nvPr/>
        </p:nvSpPr>
        <p:spPr>
          <a:xfrm>
            <a:off x="925620" y="1074610"/>
            <a:ext cx="49568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</a:rPr>
              <a:t>Vanilla RNN </a:t>
            </a:r>
            <a:r>
              <a:rPr lang="ru-RU" sz="2800" dirty="0"/>
              <a:t>— простейшая рекуррентная сеть, которая линейно преобразует </a:t>
            </a:r>
            <a:r>
              <a:rPr lang="en-US" sz="2800" dirty="0"/>
              <a:t>h</a:t>
            </a:r>
            <a:r>
              <a:rPr lang="en-US" sz="2800" baseline="-25000" dirty="0"/>
              <a:t>t-1</a:t>
            </a:r>
            <a:r>
              <a:rPr lang="en-US" sz="2800" dirty="0"/>
              <a:t> </a:t>
            </a:r>
            <a:r>
              <a:rPr lang="ru-RU" sz="2800" dirty="0"/>
              <a:t>и</a:t>
            </a:r>
            <a:r>
              <a:rPr lang="en-US" sz="2800" dirty="0"/>
              <a:t> </a:t>
            </a:r>
            <a:r>
              <a:rPr lang="en-US" sz="2800" dirty="0" err="1"/>
              <a:t>x</a:t>
            </a:r>
            <a:r>
              <a:rPr lang="en-US" sz="2800" baseline="-25000" dirty="0" err="1"/>
              <a:t>t</a:t>
            </a:r>
            <a:r>
              <a:rPr lang="en-US" sz="2800" dirty="0"/>
              <a:t> </a:t>
            </a:r>
            <a:r>
              <a:rPr lang="ru-RU" sz="2800" dirty="0"/>
              <a:t>, а затем применяет нелинейное преобразование (чаще </a:t>
            </a:r>
            <a:r>
              <a:rPr lang="en-US" sz="2800" dirty="0"/>
              <a:t>tanh):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595DDF-20AF-4F33-A61D-D1C287033BB1}"/>
                  </a:ext>
                </a:extLst>
              </p:cNvPr>
              <p:cNvSpPr txBox="1"/>
              <p:nvPr/>
            </p:nvSpPr>
            <p:spPr>
              <a:xfrm>
                <a:off x="1551772" y="3849051"/>
                <a:ext cx="35161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595DDF-20AF-4F33-A61D-D1C28703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72" y="3849051"/>
                <a:ext cx="3516198" cy="369332"/>
              </a:xfrm>
              <a:prstGeom prst="rect">
                <a:avLst/>
              </a:prstGeom>
              <a:blipFill>
                <a:blip r:embed="rId6"/>
                <a:stretch>
                  <a:fillRect l="-3125" r="-416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11A07FA-2F0D-4D3F-A2BD-6A0467A0919D}"/>
              </a:ext>
            </a:extLst>
          </p:cNvPr>
          <p:cNvSpPr/>
          <p:nvPr/>
        </p:nvSpPr>
        <p:spPr>
          <a:xfrm>
            <a:off x="842260" y="4344955"/>
            <a:ext cx="49568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 b="1" dirty="0">
                <a:solidFill>
                  <a:srgbClr val="FF0000"/>
                </a:solidFill>
              </a:rPr>
              <a:t>Недостатки: </a:t>
            </a:r>
            <a:r>
              <a:rPr lang="en-US" sz="2800" dirty="0"/>
              <a:t>Vanilla RNN</a:t>
            </a:r>
            <a:r>
              <a:rPr lang="ru-RU" sz="2800" dirty="0"/>
              <a:t> страдает от проблемы затухающих градиентов </a:t>
            </a:r>
            <a:r>
              <a:rPr lang="ru-RU" sz="2800" b="1" dirty="0"/>
              <a:t> 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4378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Vanilla RNN: </a:t>
            </a:r>
            <a:r>
              <a:rPr lang="ru-RU" sz="2800" b="1" dirty="0">
                <a:solidFill>
                  <a:srgbClr val="FF0000"/>
                </a:solidFill>
              </a:rPr>
              <a:t>затухание градиента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5E5078DD-3984-4CB3-8927-195A7DFFFAAE}"/>
              </a:ext>
            </a:extLst>
          </p:cNvPr>
          <p:cNvSpPr/>
          <p:nvPr/>
        </p:nvSpPr>
        <p:spPr>
          <a:xfrm>
            <a:off x="3354129" y="2616523"/>
            <a:ext cx="72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9105F712-2E50-44CF-9513-715884ED59B9}"/>
              </a:ext>
            </a:extLst>
          </p:cNvPr>
          <p:cNvSpPr/>
          <p:nvPr/>
        </p:nvSpPr>
        <p:spPr>
          <a:xfrm>
            <a:off x="4074129" y="2616523"/>
            <a:ext cx="72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3FD6D15C-EFD7-49F6-BB03-3F140F3513C8}"/>
              </a:ext>
            </a:extLst>
          </p:cNvPr>
          <p:cNvSpPr/>
          <p:nvPr/>
        </p:nvSpPr>
        <p:spPr>
          <a:xfrm>
            <a:off x="6239585" y="2599769"/>
            <a:ext cx="72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EB95D082-40F4-4117-96A8-400D6E4A3E6B}"/>
              </a:ext>
            </a:extLst>
          </p:cNvPr>
          <p:cNvSpPr/>
          <p:nvPr/>
        </p:nvSpPr>
        <p:spPr>
          <a:xfrm>
            <a:off x="8405041" y="2592929"/>
            <a:ext cx="72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D1D8396C-D28D-48A6-A8E3-51F5A5B74970}"/>
              </a:ext>
            </a:extLst>
          </p:cNvPr>
          <p:cNvSpPr/>
          <p:nvPr/>
        </p:nvSpPr>
        <p:spPr>
          <a:xfrm>
            <a:off x="10577353" y="2592929"/>
            <a:ext cx="72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2BE28B3D-1FA5-4BC7-A87E-D14BDD9D6F04}"/>
              </a:ext>
            </a:extLst>
          </p:cNvPr>
          <p:cNvSpPr/>
          <p:nvPr/>
        </p:nvSpPr>
        <p:spPr>
          <a:xfrm>
            <a:off x="5526441" y="2592929"/>
            <a:ext cx="36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7610445B-38D2-416B-89A7-A3FC05A0D570}"/>
              </a:ext>
            </a:extLst>
          </p:cNvPr>
          <p:cNvSpPr/>
          <p:nvPr/>
        </p:nvSpPr>
        <p:spPr>
          <a:xfrm>
            <a:off x="5886441" y="2591401"/>
            <a:ext cx="36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2CEA91E8-1C80-45E9-886A-376E8B0012E7}"/>
              </a:ext>
            </a:extLst>
          </p:cNvPr>
          <p:cNvSpPr/>
          <p:nvPr/>
        </p:nvSpPr>
        <p:spPr>
          <a:xfrm>
            <a:off x="8035237" y="2591401"/>
            <a:ext cx="36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C7633634-490C-4CC6-A20D-66EAF899B9B6}"/>
              </a:ext>
            </a:extLst>
          </p:cNvPr>
          <p:cNvSpPr/>
          <p:nvPr/>
        </p:nvSpPr>
        <p:spPr>
          <a:xfrm>
            <a:off x="10200693" y="2591401"/>
            <a:ext cx="36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B441EA27-C02D-46FF-9C83-18802F4AE796}"/>
              </a:ext>
            </a:extLst>
          </p:cNvPr>
          <p:cNvSpPr/>
          <p:nvPr/>
        </p:nvSpPr>
        <p:spPr>
          <a:xfrm>
            <a:off x="7696238" y="2584915"/>
            <a:ext cx="18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B882A3B-C65C-47E0-BE0A-447E843636A4}"/>
              </a:ext>
            </a:extLst>
          </p:cNvPr>
          <p:cNvSpPr/>
          <p:nvPr/>
        </p:nvSpPr>
        <p:spPr>
          <a:xfrm>
            <a:off x="7856143" y="2588158"/>
            <a:ext cx="18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DF1C5223-7F91-430C-8224-62B929675A37}"/>
              </a:ext>
            </a:extLst>
          </p:cNvPr>
          <p:cNvSpPr/>
          <p:nvPr/>
        </p:nvSpPr>
        <p:spPr>
          <a:xfrm>
            <a:off x="9990525" y="2588158"/>
            <a:ext cx="18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BD893C5C-2618-425E-A3C9-B72FA5DA8C74}"/>
              </a:ext>
            </a:extLst>
          </p:cNvPr>
          <p:cNvSpPr/>
          <p:nvPr/>
        </p:nvSpPr>
        <p:spPr>
          <a:xfrm>
            <a:off x="9830620" y="2588158"/>
            <a:ext cx="9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11C96071-ADDD-45F2-8307-27499AF10244}"/>
              </a:ext>
            </a:extLst>
          </p:cNvPr>
          <p:cNvSpPr/>
          <p:nvPr/>
        </p:nvSpPr>
        <p:spPr>
          <a:xfrm>
            <a:off x="9914953" y="2588158"/>
            <a:ext cx="9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34" name="Прямая со стрелкой 133">
            <a:extLst>
              <a:ext uri="{FF2B5EF4-FFF2-40B4-BE49-F238E27FC236}">
                <a16:creationId xmlns:a16="http://schemas.microsoft.com/office/drawing/2014/main" id="{E0C8C2D8-F565-4D66-B41D-46710417C361}"/>
              </a:ext>
            </a:extLst>
          </p:cNvPr>
          <p:cNvCxnSpPr>
            <a:cxnSpLocks/>
          </p:cNvCxnSpPr>
          <p:nvPr/>
        </p:nvCxnSpPr>
        <p:spPr>
          <a:xfrm>
            <a:off x="456361" y="3304915"/>
            <a:ext cx="752141" cy="14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 стрелкой 134">
            <a:extLst>
              <a:ext uri="{FF2B5EF4-FFF2-40B4-BE49-F238E27FC236}">
                <a16:creationId xmlns:a16="http://schemas.microsoft.com/office/drawing/2014/main" id="{9D52274A-5432-4241-BB03-64E2734271A0}"/>
              </a:ext>
            </a:extLst>
          </p:cNvPr>
          <p:cNvCxnSpPr>
            <a:cxnSpLocks/>
          </p:cNvCxnSpPr>
          <p:nvPr/>
        </p:nvCxnSpPr>
        <p:spPr>
          <a:xfrm>
            <a:off x="2665162" y="3275268"/>
            <a:ext cx="752141" cy="14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 стрелкой 135">
            <a:extLst>
              <a:ext uri="{FF2B5EF4-FFF2-40B4-BE49-F238E27FC236}">
                <a16:creationId xmlns:a16="http://schemas.microsoft.com/office/drawing/2014/main" id="{13645BAB-D9C5-4EDD-BD58-5CBEBEB60D35}"/>
              </a:ext>
            </a:extLst>
          </p:cNvPr>
          <p:cNvCxnSpPr>
            <a:cxnSpLocks/>
          </p:cNvCxnSpPr>
          <p:nvPr/>
        </p:nvCxnSpPr>
        <p:spPr>
          <a:xfrm>
            <a:off x="4764496" y="3275268"/>
            <a:ext cx="752141" cy="14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 стрелкой 136">
            <a:extLst>
              <a:ext uri="{FF2B5EF4-FFF2-40B4-BE49-F238E27FC236}">
                <a16:creationId xmlns:a16="http://schemas.microsoft.com/office/drawing/2014/main" id="{134F2E60-CD07-4C3A-BF46-24C7C419AEBF}"/>
              </a:ext>
            </a:extLst>
          </p:cNvPr>
          <p:cNvCxnSpPr>
            <a:cxnSpLocks/>
          </p:cNvCxnSpPr>
          <p:nvPr/>
        </p:nvCxnSpPr>
        <p:spPr>
          <a:xfrm>
            <a:off x="6959585" y="3285985"/>
            <a:ext cx="752141" cy="14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>
            <a:extLst>
              <a:ext uri="{FF2B5EF4-FFF2-40B4-BE49-F238E27FC236}">
                <a16:creationId xmlns:a16="http://schemas.microsoft.com/office/drawing/2014/main" id="{4690D365-5D39-4D1C-9ED5-E6634BB1411D}"/>
              </a:ext>
            </a:extLst>
          </p:cNvPr>
          <p:cNvCxnSpPr>
            <a:cxnSpLocks/>
          </p:cNvCxnSpPr>
          <p:nvPr/>
        </p:nvCxnSpPr>
        <p:spPr>
          <a:xfrm>
            <a:off x="9132644" y="3283569"/>
            <a:ext cx="752141" cy="14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 стрелкой 138">
            <a:extLst>
              <a:ext uri="{FF2B5EF4-FFF2-40B4-BE49-F238E27FC236}">
                <a16:creationId xmlns:a16="http://schemas.microsoft.com/office/drawing/2014/main" id="{9D95E8B0-12BE-4CBA-9165-7C84970E9A09}"/>
              </a:ext>
            </a:extLst>
          </p:cNvPr>
          <p:cNvCxnSpPr>
            <a:cxnSpLocks/>
          </p:cNvCxnSpPr>
          <p:nvPr/>
        </p:nvCxnSpPr>
        <p:spPr>
          <a:xfrm flipV="1">
            <a:off x="1922001" y="4056523"/>
            <a:ext cx="0" cy="9344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 стрелкой 139">
            <a:extLst>
              <a:ext uri="{FF2B5EF4-FFF2-40B4-BE49-F238E27FC236}">
                <a16:creationId xmlns:a16="http://schemas.microsoft.com/office/drawing/2014/main" id="{16028C3C-CF5A-49E6-BC8B-F393A2D1FFE5}"/>
              </a:ext>
            </a:extLst>
          </p:cNvPr>
          <p:cNvCxnSpPr>
            <a:cxnSpLocks/>
          </p:cNvCxnSpPr>
          <p:nvPr/>
        </p:nvCxnSpPr>
        <p:spPr>
          <a:xfrm flipV="1">
            <a:off x="4074129" y="4056523"/>
            <a:ext cx="0" cy="9344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 стрелкой 140">
            <a:extLst>
              <a:ext uri="{FF2B5EF4-FFF2-40B4-BE49-F238E27FC236}">
                <a16:creationId xmlns:a16="http://schemas.microsoft.com/office/drawing/2014/main" id="{F2067ED4-ACE8-473B-9046-8442277AB78D}"/>
              </a:ext>
            </a:extLst>
          </p:cNvPr>
          <p:cNvCxnSpPr>
            <a:cxnSpLocks/>
          </p:cNvCxnSpPr>
          <p:nvPr/>
        </p:nvCxnSpPr>
        <p:spPr>
          <a:xfrm flipV="1">
            <a:off x="6254664" y="4024915"/>
            <a:ext cx="0" cy="9344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 стрелкой 141">
            <a:extLst>
              <a:ext uri="{FF2B5EF4-FFF2-40B4-BE49-F238E27FC236}">
                <a16:creationId xmlns:a16="http://schemas.microsoft.com/office/drawing/2014/main" id="{AF951563-6D20-4B3F-A656-C67878F3ABB7}"/>
              </a:ext>
            </a:extLst>
          </p:cNvPr>
          <p:cNvCxnSpPr>
            <a:cxnSpLocks/>
          </p:cNvCxnSpPr>
          <p:nvPr/>
        </p:nvCxnSpPr>
        <p:spPr>
          <a:xfrm flipV="1">
            <a:off x="8405041" y="4024915"/>
            <a:ext cx="0" cy="9344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Прямая со стрелкой 142">
            <a:extLst>
              <a:ext uri="{FF2B5EF4-FFF2-40B4-BE49-F238E27FC236}">
                <a16:creationId xmlns:a16="http://schemas.microsoft.com/office/drawing/2014/main" id="{BFBBB263-3593-4F81-BF42-E59C67C31B26}"/>
              </a:ext>
            </a:extLst>
          </p:cNvPr>
          <p:cNvCxnSpPr>
            <a:cxnSpLocks/>
          </p:cNvCxnSpPr>
          <p:nvPr/>
        </p:nvCxnSpPr>
        <p:spPr>
          <a:xfrm flipV="1">
            <a:off x="10577353" y="3984283"/>
            <a:ext cx="0" cy="9344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04EB3DBE-8FBB-4D9C-B99D-B5B378F0EF4F}"/>
              </a:ext>
            </a:extLst>
          </p:cNvPr>
          <p:cNvSpPr/>
          <p:nvPr/>
        </p:nvSpPr>
        <p:spPr>
          <a:xfrm>
            <a:off x="1043583" y="5042872"/>
            <a:ext cx="1704313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123D9FEE-2A28-4C8A-A4EA-37E34B6E8C87}"/>
              </a:ext>
            </a:extLst>
          </p:cNvPr>
          <p:cNvSpPr/>
          <p:nvPr/>
        </p:nvSpPr>
        <p:spPr>
          <a:xfrm>
            <a:off x="3374101" y="5077919"/>
            <a:ext cx="164339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BED9CA0B-46F8-4BE0-AF3C-5459E1EAD1DD}"/>
              </a:ext>
            </a:extLst>
          </p:cNvPr>
          <p:cNvSpPr/>
          <p:nvPr/>
        </p:nvSpPr>
        <p:spPr>
          <a:xfrm>
            <a:off x="6021812" y="5094629"/>
            <a:ext cx="47000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D81B7885-BBF4-4E6B-B81F-8E7F46B3601C}"/>
              </a:ext>
            </a:extLst>
          </p:cNvPr>
          <p:cNvSpPr/>
          <p:nvPr/>
        </p:nvSpPr>
        <p:spPr>
          <a:xfrm>
            <a:off x="7960674" y="5053204"/>
            <a:ext cx="90601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cool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8A2F7DE1-1F5C-477C-A8B6-C073DD129981}"/>
              </a:ext>
            </a:extLst>
          </p:cNvPr>
          <p:cNvSpPr/>
          <p:nvPr/>
        </p:nvSpPr>
        <p:spPr>
          <a:xfrm>
            <a:off x="9811125" y="5041857"/>
            <a:ext cx="165462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because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Прямоугольник 148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/>
              <p:nvPr/>
            </p:nvSpPr>
            <p:spPr>
              <a:xfrm>
                <a:off x="849603" y="4213573"/>
                <a:ext cx="9135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Прямоугольник 148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03" y="4213573"/>
                <a:ext cx="91358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Прямоугольник 149">
                <a:extLst>
                  <a:ext uri="{FF2B5EF4-FFF2-40B4-BE49-F238E27FC236}">
                    <a16:creationId xmlns:a16="http://schemas.microsoft.com/office/drawing/2014/main" id="{CF857F8F-9EE0-4341-B478-B53E9EB2D2B2}"/>
                  </a:ext>
                </a:extLst>
              </p:cNvPr>
              <p:cNvSpPr/>
              <p:nvPr/>
            </p:nvSpPr>
            <p:spPr>
              <a:xfrm>
                <a:off x="3063755" y="4217353"/>
                <a:ext cx="9135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0" name="Прямоугольник 149">
                <a:extLst>
                  <a:ext uri="{FF2B5EF4-FFF2-40B4-BE49-F238E27FC236}">
                    <a16:creationId xmlns:a16="http://schemas.microsoft.com/office/drawing/2014/main" id="{CF857F8F-9EE0-4341-B478-B53E9EB2D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755" y="4217353"/>
                <a:ext cx="91358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Прямоугольник 150">
                <a:extLst>
                  <a:ext uri="{FF2B5EF4-FFF2-40B4-BE49-F238E27FC236}">
                    <a16:creationId xmlns:a16="http://schemas.microsoft.com/office/drawing/2014/main" id="{43382D69-A76A-4072-85A8-BB13A8F5C297}"/>
                  </a:ext>
                </a:extLst>
              </p:cNvPr>
              <p:cNvSpPr/>
              <p:nvPr/>
            </p:nvSpPr>
            <p:spPr>
              <a:xfrm>
                <a:off x="5419336" y="4128331"/>
                <a:ext cx="9135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1" name="Прямоугольник 150">
                <a:extLst>
                  <a:ext uri="{FF2B5EF4-FFF2-40B4-BE49-F238E27FC236}">
                    <a16:creationId xmlns:a16="http://schemas.microsoft.com/office/drawing/2014/main" id="{43382D69-A76A-4072-85A8-BB13A8F5C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336" y="4128331"/>
                <a:ext cx="91358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Прямоугольник 151">
                <a:extLst>
                  <a:ext uri="{FF2B5EF4-FFF2-40B4-BE49-F238E27FC236}">
                    <a16:creationId xmlns:a16="http://schemas.microsoft.com/office/drawing/2014/main" id="{2D77E264-519F-4A4E-8EDE-2F38BCDF3D0D}"/>
                  </a:ext>
                </a:extLst>
              </p:cNvPr>
              <p:cNvSpPr/>
              <p:nvPr/>
            </p:nvSpPr>
            <p:spPr>
              <a:xfrm>
                <a:off x="7491458" y="4128331"/>
                <a:ext cx="9135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2" name="Прямоугольник 151">
                <a:extLst>
                  <a:ext uri="{FF2B5EF4-FFF2-40B4-BE49-F238E27FC236}">
                    <a16:creationId xmlns:a16="http://schemas.microsoft.com/office/drawing/2014/main" id="{2D77E264-519F-4A4E-8EDE-2F38BCDF3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458" y="4128331"/>
                <a:ext cx="91358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Прямоугольник 152">
                <a:extLst>
                  <a:ext uri="{FF2B5EF4-FFF2-40B4-BE49-F238E27FC236}">
                    <a16:creationId xmlns:a16="http://schemas.microsoft.com/office/drawing/2014/main" id="{3DBE56F4-6F0D-4C31-8149-D36A96761416}"/>
                  </a:ext>
                </a:extLst>
              </p:cNvPr>
              <p:cNvSpPr/>
              <p:nvPr/>
            </p:nvSpPr>
            <p:spPr>
              <a:xfrm>
                <a:off x="9633796" y="4213927"/>
                <a:ext cx="9135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3" name="Прямоугольник 152">
                <a:extLst>
                  <a:ext uri="{FF2B5EF4-FFF2-40B4-BE49-F238E27FC236}">
                    <a16:creationId xmlns:a16="http://schemas.microsoft.com/office/drawing/2014/main" id="{3DBE56F4-6F0D-4C31-8149-D36A96761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796" y="4213927"/>
                <a:ext cx="91358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Прямая со стрелкой 153">
            <a:extLst>
              <a:ext uri="{FF2B5EF4-FFF2-40B4-BE49-F238E27FC236}">
                <a16:creationId xmlns:a16="http://schemas.microsoft.com/office/drawing/2014/main" id="{552F0DFB-FC81-4B8D-ABC6-AC7FDB93FDAE}"/>
              </a:ext>
            </a:extLst>
          </p:cNvPr>
          <p:cNvCxnSpPr>
            <a:cxnSpLocks/>
          </p:cNvCxnSpPr>
          <p:nvPr/>
        </p:nvCxnSpPr>
        <p:spPr>
          <a:xfrm flipV="1">
            <a:off x="10516058" y="1705377"/>
            <a:ext cx="0" cy="8860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Прямоугольник 154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/>
              <p:nvPr/>
            </p:nvSpPr>
            <p:spPr>
              <a:xfrm>
                <a:off x="311944" y="2488208"/>
                <a:ext cx="9621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5" name="Прямоугольник 154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44" y="2488208"/>
                <a:ext cx="962186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Прямоугольник 155">
                <a:extLst>
                  <a:ext uri="{FF2B5EF4-FFF2-40B4-BE49-F238E27FC236}">
                    <a16:creationId xmlns:a16="http://schemas.microsoft.com/office/drawing/2014/main" id="{AA1272F8-2ECD-4174-8ED1-E9DDABD87B0C}"/>
                  </a:ext>
                </a:extLst>
              </p:cNvPr>
              <p:cNvSpPr/>
              <p:nvPr/>
            </p:nvSpPr>
            <p:spPr>
              <a:xfrm>
                <a:off x="2554173" y="2517187"/>
                <a:ext cx="9621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6" name="Прямоугольник 155">
                <a:extLst>
                  <a:ext uri="{FF2B5EF4-FFF2-40B4-BE49-F238E27FC236}">
                    <a16:creationId xmlns:a16="http://schemas.microsoft.com/office/drawing/2014/main" id="{AA1272F8-2ECD-4174-8ED1-E9DDABD87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3" y="2517187"/>
                <a:ext cx="962186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Прямоугольник 156">
                <a:extLst>
                  <a:ext uri="{FF2B5EF4-FFF2-40B4-BE49-F238E27FC236}">
                    <a16:creationId xmlns:a16="http://schemas.microsoft.com/office/drawing/2014/main" id="{316D28E3-BD0E-421E-8250-72F992C83693}"/>
                  </a:ext>
                </a:extLst>
              </p:cNvPr>
              <p:cNvSpPr/>
              <p:nvPr/>
            </p:nvSpPr>
            <p:spPr>
              <a:xfrm>
                <a:off x="6871451" y="2540430"/>
                <a:ext cx="9621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7" name="Прямоугольник 156">
                <a:extLst>
                  <a:ext uri="{FF2B5EF4-FFF2-40B4-BE49-F238E27FC236}">
                    <a16:creationId xmlns:a16="http://schemas.microsoft.com/office/drawing/2014/main" id="{316D28E3-BD0E-421E-8250-72F992C83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51" y="2540430"/>
                <a:ext cx="96218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Прямоугольник 157">
                <a:extLst>
                  <a:ext uri="{FF2B5EF4-FFF2-40B4-BE49-F238E27FC236}">
                    <a16:creationId xmlns:a16="http://schemas.microsoft.com/office/drawing/2014/main" id="{A9FA925D-AAC9-4794-9575-A7FFF28A76B5}"/>
                  </a:ext>
                </a:extLst>
              </p:cNvPr>
              <p:cNvSpPr/>
              <p:nvPr/>
            </p:nvSpPr>
            <p:spPr>
              <a:xfrm>
                <a:off x="4675692" y="2540430"/>
                <a:ext cx="9621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8" name="Прямоугольник 157">
                <a:extLst>
                  <a:ext uri="{FF2B5EF4-FFF2-40B4-BE49-F238E27FC236}">
                    <a16:creationId xmlns:a16="http://schemas.microsoft.com/office/drawing/2014/main" id="{A9FA925D-AAC9-4794-9575-A7FFF28A7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692" y="2540430"/>
                <a:ext cx="962186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Прямоугольник 158">
                <a:extLst>
                  <a:ext uri="{FF2B5EF4-FFF2-40B4-BE49-F238E27FC236}">
                    <a16:creationId xmlns:a16="http://schemas.microsoft.com/office/drawing/2014/main" id="{03AD9A4E-64D0-4EA9-B7B5-1E9227CBFC84}"/>
                  </a:ext>
                </a:extLst>
              </p:cNvPr>
              <p:cNvSpPr/>
              <p:nvPr/>
            </p:nvSpPr>
            <p:spPr>
              <a:xfrm>
                <a:off x="9042767" y="2568261"/>
                <a:ext cx="9621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9" name="Прямоугольник 158">
                <a:extLst>
                  <a:ext uri="{FF2B5EF4-FFF2-40B4-BE49-F238E27FC236}">
                    <a16:creationId xmlns:a16="http://schemas.microsoft.com/office/drawing/2014/main" id="{03AD9A4E-64D0-4EA9-B7B5-1E9227CB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67" y="2568261"/>
                <a:ext cx="962186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Прямоугольник 159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/>
              <p:nvPr/>
            </p:nvSpPr>
            <p:spPr>
              <a:xfrm>
                <a:off x="10577353" y="1800115"/>
                <a:ext cx="927177" cy="690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0" name="Прямоугольник 159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353" y="1800115"/>
                <a:ext cx="927177" cy="6900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Прямоугольник 171">
            <a:extLst>
              <a:ext uri="{FF2B5EF4-FFF2-40B4-BE49-F238E27FC236}">
                <a16:creationId xmlns:a16="http://schemas.microsoft.com/office/drawing/2014/main" id="{25D65966-0B1B-4030-B0AD-A2848739D49F}"/>
              </a:ext>
            </a:extLst>
          </p:cNvPr>
          <p:cNvSpPr/>
          <p:nvPr/>
        </p:nvSpPr>
        <p:spPr>
          <a:xfrm>
            <a:off x="1194152" y="2612907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3" name="Прямоугольник 172">
            <a:extLst>
              <a:ext uri="{FF2B5EF4-FFF2-40B4-BE49-F238E27FC236}">
                <a16:creationId xmlns:a16="http://schemas.microsoft.com/office/drawing/2014/main" id="{5E5078DD-3984-4CB3-8927-195A7DFFFAAE}"/>
              </a:ext>
            </a:extLst>
          </p:cNvPr>
          <p:cNvSpPr/>
          <p:nvPr/>
        </p:nvSpPr>
        <p:spPr>
          <a:xfrm>
            <a:off x="3348091" y="2606320"/>
            <a:ext cx="72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4" name="Прямоугольник 173">
            <a:extLst>
              <a:ext uri="{FF2B5EF4-FFF2-40B4-BE49-F238E27FC236}">
                <a16:creationId xmlns:a16="http://schemas.microsoft.com/office/drawing/2014/main" id="{9105F712-2E50-44CF-9513-715884ED59B9}"/>
              </a:ext>
            </a:extLst>
          </p:cNvPr>
          <p:cNvSpPr/>
          <p:nvPr/>
        </p:nvSpPr>
        <p:spPr>
          <a:xfrm>
            <a:off x="4068091" y="2606320"/>
            <a:ext cx="72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3FD6D15C-EFD7-49F6-BB03-3F140F3513C8}"/>
              </a:ext>
            </a:extLst>
          </p:cNvPr>
          <p:cNvSpPr/>
          <p:nvPr/>
        </p:nvSpPr>
        <p:spPr>
          <a:xfrm>
            <a:off x="6239826" y="2619960"/>
            <a:ext cx="72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6" name="Прямоугольник 175">
            <a:extLst>
              <a:ext uri="{FF2B5EF4-FFF2-40B4-BE49-F238E27FC236}">
                <a16:creationId xmlns:a16="http://schemas.microsoft.com/office/drawing/2014/main" id="{2BE28B3D-1FA5-4BC7-A87E-D14BDD9D6F04}"/>
              </a:ext>
            </a:extLst>
          </p:cNvPr>
          <p:cNvSpPr/>
          <p:nvPr/>
        </p:nvSpPr>
        <p:spPr>
          <a:xfrm>
            <a:off x="5526682" y="2613120"/>
            <a:ext cx="3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7" name="Прямоугольник 176">
            <a:extLst>
              <a:ext uri="{FF2B5EF4-FFF2-40B4-BE49-F238E27FC236}">
                <a16:creationId xmlns:a16="http://schemas.microsoft.com/office/drawing/2014/main" id="{7610445B-38D2-416B-89A7-A3FC05A0D570}"/>
              </a:ext>
            </a:extLst>
          </p:cNvPr>
          <p:cNvSpPr/>
          <p:nvPr/>
        </p:nvSpPr>
        <p:spPr>
          <a:xfrm>
            <a:off x="5886682" y="2611592"/>
            <a:ext cx="36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8" name="Прямоугольник 177">
            <a:extLst>
              <a:ext uri="{FF2B5EF4-FFF2-40B4-BE49-F238E27FC236}">
                <a16:creationId xmlns:a16="http://schemas.microsoft.com/office/drawing/2014/main" id="{EB95D082-40F4-4117-96A8-400D6E4A3E6B}"/>
              </a:ext>
            </a:extLst>
          </p:cNvPr>
          <p:cNvSpPr/>
          <p:nvPr/>
        </p:nvSpPr>
        <p:spPr>
          <a:xfrm>
            <a:off x="8393154" y="2588088"/>
            <a:ext cx="72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2CEA91E8-1C80-45E9-886A-376E8B0012E7}"/>
              </a:ext>
            </a:extLst>
          </p:cNvPr>
          <p:cNvSpPr/>
          <p:nvPr/>
        </p:nvSpPr>
        <p:spPr>
          <a:xfrm>
            <a:off x="8023350" y="2586560"/>
            <a:ext cx="36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0" name="Прямоугольник 179">
            <a:extLst>
              <a:ext uri="{FF2B5EF4-FFF2-40B4-BE49-F238E27FC236}">
                <a16:creationId xmlns:a16="http://schemas.microsoft.com/office/drawing/2014/main" id="{B441EA27-C02D-46FF-9C83-18802F4AE796}"/>
              </a:ext>
            </a:extLst>
          </p:cNvPr>
          <p:cNvSpPr/>
          <p:nvPr/>
        </p:nvSpPr>
        <p:spPr>
          <a:xfrm>
            <a:off x="7684351" y="2580074"/>
            <a:ext cx="18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1" name="Прямоугольник 180">
            <a:extLst>
              <a:ext uri="{FF2B5EF4-FFF2-40B4-BE49-F238E27FC236}">
                <a16:creationId xmlns:a16="http://schemas.microsoft.com/office/drawing/2014/main" id="{3B882A3B-C65C-47E0-BE0A-447E843636A4}"/>
              </a:ext>
            </a:extLst>
          </p:cNvPr>
          <p:cNvSpPr/>
          <p:nvPr/>
        </p:nvSpPr>
        <p:spPr>
          <a:xfrm>
            <a:off x="7844256" y="2583317"/>
            <a:ext cx="18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pic>
        <p:nvPicPr>
          <p:cNvPr id="187" name="table">
            <a:extLst>
              <a:ext uri="{FF2B5EF4-FFF2-40B4-BE49-F238E27FC236}">
                <a16:creationId xmlns:a16="http://schemas.microsoft.com/office/drawing/2014/main" id="{E2B03B82-41E9-46D2-9073-229741CFB0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8841" y="5656409"/>
            <a:ext cx="2016000" cy="288000"/>
          </a:xfrm>
          <a:prstGeom prst="rect">
            <a:avLst/>
          </a:prstGeom>
        </p:spPr>
      </p:pic>
      <p:pic>
        <p:nvPicPr>
          <p:cNvPr id="188" name="table">
            <a:extLst>
              <a:ext uri="{FF2B5EF4-FFF2-40B4-BE49-F238E27FC236}">
                <a16:creationId xmlns:a16="http://schemas.microsoft.com/office/drawing/2014/main" id="{F06FE432-39F9-462D-92F9-8101A744EC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5718" y="5584022"/>
            <a:ext cx="2016000" cy="288000"/>
          </a:xfrm>
          <a:prstGeom prst="rect">
            <a:avLst/>
          </a:prstGeom>
        </p:spPr>
      </p:pic>
      <p:pic>
        <p:nvPicPr>
          <p:cNvPr id="192" name="table">
            <a:extLst>
              <a:ext uri="{FF2B5EF4-FFF2-40B4-BE49-F238E27FC236}">
                <a16:creationId xmlns:a16="http://schemas.microsoft.com/office/drawing/2014/main" id="{7535001E-7DEF-43E2-8236-3A53B7167B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08233" y="5665331"/>
            <a:ext cx="2016000" cy="288000"/>
          </a:xfrm>
          <a:prstGeom prst="rect">
            <a:avLst/>
          </a:prstGeom>
        </p:spPr>
      </p:pic>
      <p:pic>
        <p:nvPicPr>
          <p:cNvPr id="193" name="table">
            <a:extLst>
              <a:ext uri="{FF2B5EF4-FFF2-40B4-BE49-F238E27FC236}">
                <a16:creationId xmlns:a16="http://schemas.microsoft.com/office/drawing/2014/main" id="{C4A42AAA-468A-4138-BB76-0455341272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5682" y="5595269"/>
            <a:ext cx="2016000" cy="288000"/>
          </a:xfrm>
          <a:prstGeom prst="rect">
            <a:avLst/>
          </a:prstGeom>
        </p:spPr>
      </p:pic>
      <p:pic>
        <p:nvPicPr>
          <p:cNvPr id="194" name="table">
            <a:extLst>
              <a:ext uri="{FF2B5EF4-FFF2-40B4-BE49-F238E27FC236}">
                <a16:creationId xmlns:a16="http://schemas.microsoft.com/office/drawing/2014/main" id="{EC729F42-5ABB-4DD0-811A-3AFFB76958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30435" y="5656409"/>
            <a:ext cx="2016000" cy="288000"/>
          </a:xfrm>
          <a:prstGeom prst="rect">
            <a:avLst/>
          </a:prstGeom>
        </p:spPr>
      </p:pic>
      <p:graphicFrame>
        <p:nvGraphicFramePr>
          <p:cNvPr id="195" name="Таблица 194">
            <a:extLst>
              <a:ext uri="{FF2B5EF4-FFF2-40B4-BE49-F238E27FC236}">
                <a16:creationId xmlns:a16="http://schemas.microsoft.com/office/drawing/2014/main" id="{8A2491AD-6D3D-4DC0-BE61-3731E2739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8555"/>
              </p:ext>
            </p:extLst>
          </p:nvPr>
        </p:nvGraphicFramePr>
        <p:xfrm>
          <a:off x="567661" y="1413431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196" name="Таблица 195">
            <a:extLst>
              <a:ext uri="{FF2B5EF4-FFF2-40B4-BE49-F238E27FC236}">
                <a16:creationId xmlns:a16="http://schemas.microsoft.com/office/drawing/2014/main" id="{C62E9650-8B63-4904-8FF7-96FAD10A3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128631"/>
              </p:ext>
            </p:extLst>
          </p:nvPr>
        </p:nvGraphicFramePr>
        <p:xfrm>
          <a:off x="2636809" y="1454450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197" name="Таблица 196">
            <a:extLst>
              <a:ext uri="{FF2B5EF4-FFF2-40B4-BE49-F238E27FC236}">
                <a16:creationId xmlns:a16="http://schemas.microsoft.com/office/drawing/2014/main" id="{39CE729D-BAFC-4023-83AC-2C5951306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383092"/>
              </p:ext>
            </p:extLst>
          </p:nvPr>
        </p:nvGraphicFramePr>
        <p:xfrm>
          <a:off x="9142463" y="1507783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198" name="Таблица 197">
            <a:extLst>
              <a:ext uri="{FF2B5EF4-FFF2-40B4-BE49-F238E27FC236}">
                <a16:creationId xmlns:a16="http://schemas.microsoft.com/office/drawing/2014/main" id="{4214A367-BD6E-47EC-B8A4-5CA59B021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34679"/>
              </p:ext>
            </p:extLst>
          </p:nvPr>
        </p:nvGraphicFramePr>
        <p:xfrm>
          <a:off x="4860303" y="1465328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199" name="Таблица 198">
            <a:extLst>
              <a:ext uri="{FF2B5EF4-FFF2-40B4-BE49-F238E27FC236}">
                <a16:creationId xmlns:a16="http://schemas.microsoft.com/office/drawing/2014/main" id="{449260CE-5E35-4C64-B8CC-7CDDB8FE3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11929"/>
              </p:ext>
            </p:extLst>
          </p:nvPr>
        </p:nvGraphicFramePr>
        <p:xfrm>
          <a:off x="7063878" y="1495781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sp>
        <p:nvSpPr>
          <p:cNvPr id="200" name="Прямоугольник 199">
            <a:extLst>
              <a:ext uri="{FF2B5EF4-FFF2-40B4-BE49-F238E27FC236}">
                <a16:creationId xmlns:a16="http://schemas.microsoft.com/office/drawing/2014/main" id="{885B8A2B-E9D0-4DF2-BA07-A9BFEF7E0BE0}"/>
              </a:ext>
            </a:extLst>
          </p:cNvPr>
          <p:cNvSpPr/>
          <p:nvPr/>
        </p:nvSpPr>
        <p:spPr>
          <a:xfrm>
            <a:off x="10561664" y="2610244"/>
            <a:ext cx="720000" cy="144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1" name="Прямоугольник 200">
            <a:extLst>
              <a:ext uri="{FF2B5EF4-FFF2-40B4-BE49-F238E27FC236}">
                <a16:creationId xmlns:a16="http://schemas.microsoft.com/office/drawing/2014/main" id="{7BD7ECF4-FC2E-4D3C-81E1-90CF2EB0D714}"/>
              </a:ext>
            </a:extLst>
          </p:cNvPr>
          <p:cNvSpPr/>
          <p:nvPr/>
        </p:nvSpPr>
        <p:spPr>
          <a:xfrm>
            <a:off x="10185004" y="2608716"/>
            <a:ext cx="36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E1E06A7B-3BE8-4170-B186-D7D7E29FF892}"/>
              </a:ext>
            </a:extLst>
          </p:cNvPr>
          <p:cNvSpPr/>
          <p:nvPr/>
        </p:nvSpPr>
        <p:spPr>
          <a:xfrm>
            <a:off x="9974836" y="2605473"/>
            <a:ext cx="18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3" name="Прямоугольник 202">
            <a:extLst>
              <a:ext uri="{FF2B5EF4-FFF2-40B4-BE49-F238E27FC236}">
                <a16:creationId xmlns:a16="http://schemas.microsoft.com/office/drawing/2014/main" id="{A5576861-D8C2-4D0B-9876-BCA064C8BBCF}"/>
              </a:ext>
            </a:extLst>
          </p:cNvPr>
          <p:cNvSpPr/>
          <p:nvPr/>
        </p:nvSpPr>
        <p:spPr>
          <a:xfrm>
            <a:off x="9814931" y="2605473"/>
            <a:ext cx="9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" name="Прямоугольник 203">
            <a:extLst>
              <a:ext uri="{FF2B5EF4-FFF2-40B4-BE49-F238E27FC236}">
                <a16:creationId xmlns:a16="http://schemas.microsoft.com/office/drawing/2014/main" id="{74FBC5F4-D2C1-44A2-A4AF-134845EC8A26}"/>
              </a:ext>
            </a:extLst>
          </p:cNvPr>
          <p:cNvSpPr/>
          <p:nvPr/>
        </p:nvSpPr>
        <p:spPr>
          <a:xfrm>
            <a:off x="9899264" y="2605473"/>
            <a:ext cx="9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B72BE2-2E09-4398-A37B-EA0AF8A9E2B1}"/>
              </a:ext>
            </a:extLst>
          </p:cNvPr>
          <p:cNvSpPr/>
          <p:nvPr/>
        </p:nvSpPr>
        <p:spPr>
          <a:xfrm>
            <a:off x="311944" y="6239319"/>
            <a:ext cx="8460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20"/>
              </a:rPr>
              <a:t>https://github.com/dayekb/Study/tree/main/rus/UrFU/SberML/2022/Presentations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823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LSTM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EF6B48-8F67-49E4-9371-4FCB3027D88C}"/>
              </a:ext>
            </a:extLst>
          </p:cNvPr>
          <p:cNvSpPr/>
          <p:nvPr/>
        </p:nvSpPr>
        <p:spPr>
          <a:xfrm>
            <a:off x="603100" y="6160837"/>
            <a:ext cx="8007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https://towardsdatascience.com/animated-rnn-lstm-and-gru-ef124d06cf45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16388" name="Picture 4" descr="https://connect.aisingapore.org/wp-content/uploads/2022/06/animated2.gif">
            <a:extLst>
              <a:ext uri="{FF2B5EF4-FFF2-40B4-BE49-F238E27FC236}">
                <a16:creationId xmlns:a16="http://schemas.microsoft.com/office/drawing/2014/main" id="{67DAD4F3-99DC-4277-AC31-3A5AB9C40A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486" y="1401437"/>
            <a:ext cx="6065499" cy="401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342BA9-E468-40AC-9A79-9FACF46CFA6C}"/>
              </a:ext>
            </a:extLst>
          </p:cNvPr>
          <p:cNvSpPr/>
          <p:nvPr/>
        </p:nvSpPr>
        <p:spPr>
          <a:xfrm>
            <a:off x="901593" y="1412237"/>
            <a:ext cx="495689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</a:rPr>
              <a:t>LSTM</a:t>
            </a:r>
            <a:r>
              <a:rPr lang="en-US" sz="2800" dirty="0"/>
              <a:t> (Long short-term memory</a:t>
            </a:r>
            <a:r>
              <a:rPr lang="ru-RU" sz="2800" dirty="0"/>
              <a:t> или сети долгой краткосрочной памяти</a:t>
            </a:r>
            <a:r>
              <a:rPr lang="en-US" sz="2800" dirty="0"/>
              <a:t>)</a:t>
            </a:r>
            <a:r>
              <a:rPr lang="ru-RU" sz="2800" dirty="0"/>
              <a:t>—  особая разновидность архитектуры рекуррентных нейронных сетей, способная к обучению долговременным зависимостям.</a:t>
            </a:r>
          </a:p>
        </p:txBody>
      </p:sp>
    </p:spTree>
    <p:extLst>
      <p:ext uri="{BB962C8B-B14F-4D97-AF65-F5344CB8AC3E}">
        <p14:creationId xmlns:p14="http://schemas.microsoft.com/office/powerpoint/2010/main" val="796717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LSTM</a:t>
            </a:r>
            <a:r>
              <a:rPr lang="ru-RU" sz="2800" b="1" dirty="0">
                <a:solidFill>
                  <a:srgbClr val="FF0000"/>
                </a:solidFill>
              </a:rPr>
              <a:t> ячейка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B91F98-9241-4A82-A7A2-8A375AFF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638" y="1875395"/>
            <a:ext cx="3953427" cy="6477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7A547D-5223-4865-ADC7-175E55213C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4"/>
          <a:stretch/>
        </p:blipFill>
        <p:spPr>
          <a:xfrm>
            <a:off x="1393078" y="2410634"/>
            <a:ext cx="443536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DF03BC-927F-49B6-BFF2-BF4F4DB1C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496" y="3593664"/>
            <a:ext cx="3372321" cy="5906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4574A5-7714-4BD4-9DD5-8549C088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638" y="4177246"/>
            <a:ext cx="3934374" cy="1057423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6D9B702-33A5-4E4B-8FEF-1CE1CD2517C9}"/>
              </a:ext>
            </a:extLst>
          </p:cNvPr>
          <p:cNvSpPr/>
          <p:nvPr/>
        </p:nvSpPr>
        <p:spPr>
          <a:xfrm>
            <a:off x="264155" y="5987018"/>
            <a:ext cx="596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8"/>
              </a:rPr>
              <a:t>https://colah.github.io/posts/2015-08-Understanding-LSTMs/</a:t>
            </a:r>
            <a:r>
              <a:rPr lang="ru-RU" dirty="0"/>
              <a:t>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196330-7916-40A6-BBB2-DE1F6C18B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8283" y="1952419"/>
            <a:ext cx="5087060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GRU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EF6B48-8F67-49E4-9371-4FCB3027D88C}"/>
              </a:ext>
            </a:extLst>
          </p:cNvPr>
          <p:cNvSpPr/>
          <p:nvPr/>
        </p:nvSpPr>
        <p:spPr>
          <a:xfrm>
            <a:off x="603100" y="6160837"/>
            <a:ext cx="8007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https://towardsdatascience.com/animated-rnn-lstm-and-gru-ef124d06cf45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342BA9-E468-40AC-9A79-9FACF46CFA6C}"/>
              </a:ext>
            </a:extLst>
          </p:cNvPr>
          <p:cNvSpPr/>
          <p:nvPr/>
        </p:nvSpPr>
        <p:spPr>
          <a:xfrm>
            <a:off x="901593" y="1412237"/>
            <a:ext cx="495689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</a:rPr>
              <a:t>GRU</a:t>
            </a:r>
            <a:r>
              <a:rPr lang="en-US" sz="2800" dirty="0"/>
              <a:t> (Gated recurrent units </a:t>
            </a:r>
            <a:r>
              <a:rPr lang="ru-RU" sz="2800" dirty="0"/>
              <a:t>или управляемые рекуррентные нейроны</a:t>
            </a:r>
            <a:r>
              <a:rPr lang="en-US" sz="2800" dirty="0"/>
              <a:t>)</a:t>
            </a:r>
            <a:r>
              <a:rPr lang="ru-RU" sz="2800" dirty="0"/>
              <a:t>—  архитектура, которая является упрощением </a:t>
            </a:r>
            <a:r>
              <a:rPr lang="en-US" sz="2800" dirty="0"/>
              <a:t>LSTM. </a:t>
            </a:r>
          </a:p>
          <a:p>
            <a:pPr>
              <a:defRPr/>
            </a:pPr>
            <a:r>
              <a:rPr lang="ru-RU" sz="2800" dirty="0"/>
              <a:t>По эффективности блоки GRU сравнимы с LSTM во многих практических задачах: моделирования музыкальных и речевых сигналов, обработка текста и т.д.</a:t>
            </a:r>
          </a:p>
        </p:txBody>
      </p:sp>
      <p:pic>
        <p:nvPicPr>
          <p:cNvPr id="19458" name="Picture 2" descr="https://connect.aisingapore.org/wp-content/uploads/2022/06/animated3.gif">
            <a:extLst>
              <a:ext uri="{FF2B5EF4-FFF2-40B4-BE49-F238E27FC236}">
                <a16:creationId xmlns:a16="http://schemas.microsoft.com/office/drawing/2014/main" id="{1BFA83F5-5503-4AFB-9D20-1057BC34FA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35" y="1197513"/>
            <a:ext cx="6325753" cy="446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0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GRU</a:t>
            </a:r>
            <a:r>
              <a:rPr lang="ru-RU" sz="2800" b="1" dirty="0">
                <a:solidFill>
                  <a:srgbClr val="FF0000"/>
                </a:solidFill>
              </a:rPr>
              <a:t> ячейка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8B7F0D-C99B-411F-9BC0-ADB74CA36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64" y="1380864"/>
            <a:ext cx="5967083" cy="455697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A59FCE-42CF-45E4-9BF9-23A8680B5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155" y="2433293"/>
            <a:ext cx="5763808" cy="2149217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17CBA58-72AA-4E7F-BC29-AC701609E1C8}"/>
              </a:ext>
            </a:extLst>
          </p:cNvPr>
          <p:cNvSpPr/>
          <p:nvPr/>
        </p:nvSpPr>
        <p:spPr>
          <a:xfrm>
            <a:off x="495885" y="6149836"/>
            <a:ext cx="5178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7"/>
              </a:rPr>
              <a:t>http://vbystricky.ru/2021/05/rnn_lstm_gru_etc.html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417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RNN</a:t>
            </a:r>
            <a:r>
              <a:rPr lang="ru-RU" sz="2800" b="1" dirty="0">
                <a:solidFill>
                  <a:srgbClr val="FF0000"/>
                </a:solidFill>
              </a:rPr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ru-RU" sz="2800" b="1" dirty="0">
                <a:solidFill>
                  <a:srgbClr val="FF0000"/>
                </a:solidFill>
              </a:rPr>
              <a:t>задачи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C645BB7-AE87-4FA5-8578-223D247EE13D}"/>
              </a:ext>
            </a:extLst>
          </p:cNvPr>
          <p:cNvSpPr/>
          <p:nvPr/>
        </p:nvSpPr>
        <p:spPr>
          <a:xfrm>
            <a:off x="311944" y="6239319"/>
            <a:ext cx="8460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https://github.com/dayekb/Study/tree/main/rus/UrFU/SberML/2022/Presentations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A646BEF-969D-4DB9-9C83-279E28D650DA}"/>
              </a:ext>
            </a:extLst>
          </p:cNvPr>
          <p:cNvSpPr/>
          <p:nvPr/>
        </p:nvSpPr>
        <p:spPr>
          <a:xfrm>
            <a:off x="1107759" y="1360977"/>
            <a:ext cx="28328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to One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F74A522-51E0-48B6-AA73-17E7CEE7659D}"/>
              </a:ext>
            </a:extLst>
          </p:cNvPr>
          <p:cNvSpPr/>
          <p:nvPr/>
        </p:nvSpPr>
        <p:spPr>
          <a:xfrm>
            <a:off x="7178316" y="1350696"/>
            <a:ext cx="3128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to Many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39972F-A3CE-41CD-A0DA-CDB3A309DB31}"/>
                  </a:ext>
                </a:extLst>
              </p:cNvPr>
              <p:cNvSpPr/>
              <p:nvPr/>
            </p:nvSpPr>
            <p:spPr>
              <a:xfrm>
                <a:off x="2270307" y="3530945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39972F-A3CE-41CD-A0DA-CDB3A309D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7" y="3530945"/>
                <a:ext cx="720000" cy="72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234DAB0-80A4-4102-B58F-6991E72C97E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622235" y="3890945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8AC440B-658C-47D0-887E-002B893D19A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630307" y="4250945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4B8B95E-EF66-4BCB-A508-D603488E7156}"/>
                  </a:ext>
                </a:extLst>
              </p:cNvPr>
              <p:cNvSpPr/>
              <p:nvPr/>
            </p:nvSpPr>
            <p:spPr>
              <a:xfrm>
                <a:off x="311944" y="3589959"/>
                <a:ext cx="1447319" cy="697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4B8B95E-EF66-4BCB-A508-D603488E7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44" y="3589959"/>
                <a:ext cx="1447319" cy="697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ED385E6-7EB4-404B-8C8E-7C71705CE8B5}"/>
                  </a:ext>
                </a:extLst>
              </p:cNvPr>
              <p:cNvSpPr/>
              <p:nvPr/>
            </p:nvSpPr>
            <p:spPr>
              <a:xfrm>
                <a:off x="2394334" y="2443195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ED385E6-7EB4-404B-8C8E-7C71705C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34" y="2443195"/>
                <a:ext cx="1434944" cy="693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8870C6B-7C22-475E-8E60-A51178AF1B82}"/>
              </a:ext>
            </a:extLst>
          </p:cNvPr>
          <p:cNvCxnSpPr>
            <a:cxnSpLocks/>
          </p:cNvCxnSpPr>
          <p:nvPr/>
        </p:nvCxnSpPr>
        <p:spPr>
          <a:xfrm flipH="1" flipV="1">
            <a:off x="2630307" y="2987520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8BA353E-5431-47AD-B3C5-610D5015318A}"/>
                  </a:ext>
                </a:extLst>
              </p:cNvPr>
              <p:cNvSpPr/>
              <p:nvPr/>
            </p:nvSpPr>
            <p:spPr>
              <a:xfrm>
                <a:off x="2302301" y="4810615"/>
                <a:ext cx="1431610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8BA353E-5431-47AD-B3C5-610D50153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01" y="4810615"/>
                <a:ext cx="1431610" cy="693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EE1E7FF-5445-4265-A0AF-8980757CC61E}"/>
                  </a:ext>
                </a:extLst>
              </p:cNvPr>
              <p:cNvSpPr/>
              <p:nvPr/>
            </p:nvSpPr>
            <p:spPr>
              <a:xfrm>
                <a:off x="6324131" y="3600886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EE1E7FF-5445-4265-A0AF-8980757CC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131" y="3600886"/>
                <a:ext cx="720000" cy="72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DD62D20-4F88-48CF-9EB2-0DFC7F164466}"/>
              </a:ext>
            </a:extLst>
          </p:cNvPr>
          <p:cNvCxnSpPr>
            <a:cxnSpLocks/>
          </p:cNvCxnSpPr>
          <p:nvPr/>
        </p:nvCxnSpPr>
        <p:spPr>
          <a:xfrm>
            <a:off x="5676059" y="3940103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4174C43B-F5A4-4036-83F6-879D52C66F3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684131" y="4320886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9E49461-73DF-4D9C-92ED-04D77B0EE9A4}"/>
                  </a:ext>
                </a:extLst>
              </p:cNvPr>
              <p:cNvSpPr/>
              <p:nvPr/>
            </p:nvSpPr>
            <p:spPr>
              <a:xfrm>
                <a:off x="4776771" y="3153063"/>
                <a:ext cx="1447319" cy="697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9E49461-73DF-4D9C-92ED-04D77B0E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71" y="3153063"/>
                <a:ext cx="1447319" cy="6971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7AA61AA-BEFE-44D5-9B19-1BF1526626D9}"/>
                  </a:ext>
                </a:extLst>
              </p:cNvPr>
              <p:cNvSpPr/>
              <p:nvPr/>
            </p:nvSpPr>
            <p:spPr>
              <a:xfrm>
                <a:off x="6236350" y="2361449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7AA61AA-BEFE-44D5-9B19-1BF152662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0" y="2361449"/>
                <a:ext cx="1434944" cy="6939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BD19A4D-01F7-48E8-B74B-892AB5310946}"/>
              </a:ext>
            </a:extLst>
          </p:cNvPr>
          <p:cNvCxnSpPr>
            <a:cxnSpLocks/>
          </p:cNvCxnSpPr>
          <p:nvPr/>
        </p:nvCxnSpPr>
        <p:spPr>
          <a:xfrm flipH="1" flipV="1">
            <a:off x="6684131" y="3057461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BF789FE5-2051-4C70-B673-2E1A4B843835}"/>
                  </a:ext>
                </a:extLst>
              </p:cNvPr>
              <p:cNvSpPr/>
              <p:nvPr/>
            </p:nvSpPr>
            <p:spPr>
              <a:xfrm>
                <a:off x="6118424" y="4833931"/>
                <a:ext cx="1431610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36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BF789FE5-2051-4C70-B673-2E1A4B843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24" y="4833931"/>
                <a:ext cx="1431610" cy="6939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1C23700-256D-4D6C-84DE-E2D3821ADE80}"/>
                  </a:ext>
                </a:extLst>
              </p:cNvPr>
              <p:cNvSpPr/>
              <p:nvPr/>
            </p:nvSpPr>
            <p:spPr>
              <a:xfrm>
                <a:off x="7716824" y="356866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1C23700-256D-4D6C-84DE-E2D3821AD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24" y="3568660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09E9060-C630-4505-A458-CE0CC92E8644}"/>
              </a:ext>
            </a:extLst>
          </p:cNvPr>
          <p:cNvCxnSpPr>
            <a:cxnSpLocks/>
          </p:cNvCxnSpPr>
          <p:nvPr/>
        </p:nvCxnSpPr>
        <p:spPr>
          <a:xfrm>
            <a:off x="7068752" y="3907877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5EF1DEEB-92C8-4E22-828F-C448720D2BE2}"/>
                  </a:ext>
                </a:extLst>
              </p:cNvPr>
              <p:cNvSpPr/>
              <p:nvPr/>
            </p:nvSpPr>
            <p:spPr>
              <a:xfrm>
                <a:off x="7745588" y="2384919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5EF1DEEB-92C8-4E22-828F-C448720D2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588" y="2384919"/>
                <a:ext cx="1434944" cy="6939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FFFBB9E-5B93-40D5-809E-60BBC4A03A07}"/>
              </a:ext>
            </a:extLst>
          </p:cNvPr>
          <p:cNvCxnSpPr>
            <a:cxnSpLocks/>
          </p:cNvCxnSpPr>
          <p:nvPr/>
        </p:nvCxnSpPr>
        <p:spPr>
          <a:xfrm flipH="1" flipV="1">
            <a:off x="8076824" y="3025235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E5B1EC17-3D36-4163-8AC0-4EFDFCB7B28C}"/>
                  </a:ext>
                </a:extLst>
              </p:cNvPr>
              <p:cNvSpPr/>
              <p:nvPr/>
            </p:nvSpPr>
            <p:spPr>
              <a:xfrm>
                <a:off x="9731726" y="3546389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E5B1EC17-3D36-4163-8AC0-4EFDFCB7B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726" y="3546389"/>
                <a:ext cx="720000" cy="72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9110726-43DE-4D2A-9501-F13DAACF36D9}"/>
                  </a:ext>
                </a:extLst>
              </p:cNvPr>
              <p:cNvSpPr/>
              <p:nvPr/>
            </p:nvSpPr>
            <p:spPr>
              <a:xfrm>
                <a:off x="9874927" y="2320939"/>
                <a:ext cx="13237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9110726-43DE-4D2A-9501-F13DAACF3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927" y="2320939"/>
                <a:ext cx="1323759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FF216979-3C95-4138-9217-8F8C8A4B849D}"/>
              </a:ext>
            </a:extLst>
          </p:cNvPr>
          <p:cNvCxnSpPr>
            <a:cxnSpLocks/>
          </p:cNvCxnSpPr>
          <p:nvPr/>
        </p:nvCxnSpPr>
        <p:spPr>
          <a:xfrm flipH="1" flipV="1">
            <a:off x="10091726" y="3002964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B8262FA-D9F4-42FF-80E9-AC23DFD84608}"/>
              </a:ext>
            </a:extLst>
          </p:cNvPr>
          <p:cNvCxnSpPr>
            <a:cxnSpLocks/>
          </p:cNvCxnSpPr>
          <p:nvPr/>
        </p:nvCxnSpPr>
        <p:spPr>
          <a:xfrm>
            <a:off x="9083654" y="3928660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808E0D6-C778-4E21-9063-4CCA1AD6F904}"/>
                  </a:ext>
                </a:extLst>
              </p:cNvPr>
              <p:cNvSpPr/>
              <p:nvPr/>
            </p:nvSpPr>
            <p:spPr>
              <a:xfrm>
                <a:off x="8395156" y="3452408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808E0D6-C778-4E21-9063-4CCA1AD6F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156" y="3452408"/>
                <a:ext cx="694421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Таблица 9">
            <a:extLst>
              <a:ext uri="{FF2B5EF4-FFF2-40B4-BE49-F238E27FC236}">
                <a16:creationId xmlns:a16="http://schemas.microsoft.com/office/drawing/2014/main" id="{D9F4CBF0-F659-4889-B52B-98A2260A4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77911"/>
              </p:ext>
            </p:extLst>
          </p:nvPr>
        </p:nvGraphicFramePr>
        <p:xfrm>
          <a:off x="5886312" y="5542387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0" name="Таблица 9">
            <a:extLst>
              <a:ext uri="{FF2B5EF4-FFF2-40B4-BE49-F238E27FC236}">
                <a16:creationId xmlns:a16="http://schemas.microsoft.com/office/drawing/2014/main" id="{E23CB935-1BA8-49D6-B693-6FF1F73EF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885844"/>
              </p:ext>
            </p:extLst>
          </p:nvPr>
        </p:nvGraphicFramePr>
        <p:xfrm>
          <a:off x="1899847" y="5527904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1" name="Таблица 9">
            <a:extLst>
              <a:ext uri="{FF2B5EF4-FFF2-40B4-BE49-F238E27FC236}">
                <a16:creationId xmlns:a16="http://schemas.microsoft.com/office/drawing/2014/main" id="{3BC7A48D-BBD4-4899-932C-7C4B570AA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918837"/>
              </p:ext>
            </p:extLst>
          </p:nvPr>
        </p:nvGraphicFramePr>
        <p:xfrm>
          <a:off x="1788348" y="2213787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2" name="Таблица 9">
            <a:extLst>
              <a:ext uri="{FF2B5EF4-FFF2-40B4-BE49-F238E27FC236}">
                <a16:creationId xmlns:a16="http://schemas.microsoft.com/office/drawing/2014/main" id="{6425298D-DA8E-4586-B9C6-FC7BF96C7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427561"/>
              </p:ext>
            </p:extLst>
          </p:nvPr>
        </p:nvGraphicFramePr>
        <p:xfrm>
          <a:off x="5335215" y="2118533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3" name="Таблица 9">
            <a:extLst>
              <a:ext uri="{FF2B5EF4-FFF2-40B4-BE49-F238E27FC236}">
                <a16:creationId xmlns:a16="http://schemas.microsoft.com/office/drawing/2014/main" id="{298019D0-560E-4A5C-AE80-71C48B984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691629"/>
              </p:ext>
            </p:extLst>
          </p:nvPr>
        </p:nvGraphicFramePr>
        <p:xfrm>
          <a:off x="9758287" y="2104620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4" name="Таблица 9">
            <a:extLst>
              <a:ext uri="{FF2B5EF4-FFF2-40B4-BE49-F238E27FC236}">
                <a16:creationId xmlns:a16="http://schemas.microsoft.com/office/drawing/2014/main" id="{268E9D86-BDB9-4736-B5FF-89A7C4F61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714555"/>
              </p:ext>
            </p:extLst>
          </p:nvPr>
        </p:nvGraphicFramePr>
        <p:xfrm>
          <a:off x="7539746" y="2118533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5" name="Таблица 44">
            <a:extLst>
              <a:ext uri="{FF2B5EF4-FFF2-40B4-BE49-F238E27FC236}">
                <a16:creationId xmlns:a16="http://schemas.microsoft.com/office/drawing/2014/main" id="{ADEF4DEC-04A6-4E12-940B-9D331C14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4286"/>
              </p:ext>
            </p:extLst>
          </p:nvPr>
        </p:nvGraphicFramePr>
        <p:xfrm>
          <a:off x="1328946" y="2643172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6" name="Таблица 45">
            <a:extLst>
              <a:ext uri="{FF2B5EF4-FFF2-40B4-BE49-F238E27FC236}">
                <a16:creationId xmlns:a16="http://schemas.microsoft.com/office/drawing/2014/main" id="{D7390C77-F0CB-435C-A731-304D08573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428092"/>
              </p:ext>
            </p:extLst>
          </p:nvPr>
        </p:nvGraphicFramePr>
        <p:xfrm>
          <a:off x="5994335" y="2534573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7" name="Таблица 46">
            <a:extLst>
              <a:ext uri="{FF2B5EF4-FFF2-40B4-BE49-F238E27FC236}">
                <a16:creationId xmlns:a16="http://schemas.microsoft.com/office/drawing/2014/main" id="{3A02A853-79A8-474E-8275-6DA0578E0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73654"/>
              </p:ext>
            </p:extLst>
          </p:nvPr>
        </p:nvGraphicFramePr>
        <p:xfrm>
          <a:off x="7472722" y="2507802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8" name="Таблица 47">
            <a:extLst>
              <a:ext uri="{FF2B5EF4-FFF2-40B4-BE49-F238E27FC236}">
                <a16:creationId xmlns:a16="http://schemas.microsoft.com/office/drawing/2014/main" id="{A20BA76E-1079-4415-BAEA-9A1744DFC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51494"/>
              </p:ext>
            </p:extLst>
          </p:nvPr>
        </p:nvGraphicFramePr>
        <p:xfrm>
          <a:off x="9135846" y="2492679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2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9" grpId="0"/>
      <p:bldP spid="20" grpId="0"/>
      <p:bldP spid="22" grpId="0"/>
      <p:bldP spid="23" grpId="0" animBg="1"/>
      <p:bldP spid="26" grpId="0"/>
      <p:bldP spid="27" grpId="0"/>
      <p:bldP spid="29" grpId="0"/>
      <p:bldP spid="30" grpId="0" animBg="1"/>
      <p:bldP spid="32" grpId="0"/>
      <p:bldP spid="34" grpId="0" animBg="1"/>
      <p:bldP spid="35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RNN</a:t>
            </a:r>
            <a:r>
              <a:rPr lang="ru-RU" sz="2800" b="1" dirty="0">
                <a:solidFill>
                  <a:srgbClr val="FF0000"/>
                </a:solidFill>
              </a:rPr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ru-RU" sz="2800" b="1" dirty="0">
                <a:solidFill>
                  <a:srgbClr val="FF0000"/>
                </a:solidFill>
              </a:rPr>
              <a:t>задачи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C645BB7-AE87-4FA5-8578-223D247EE13D}"/>
              </a:ext>
            </a:extLst>
          </p:cNvPr>
          <p:cNvSpPr/>
          <p:nvPr/>
        </p:nvSpPr>
        <p:spPr>
          <a:xfrm>
            <a:off x="311944" y="6239319"/>
            <a:ext cx="8460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https://github.com/dayekb/Study/tree/main/rus/UrFU/SberML/2022/Presentations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594DC17F-0A53-4226-9D77-2E3003CF4A6B}"/>
              </a:ext>
            </a:extLst>
          </p:cNvPr>
          <p:cNvSpPr/>
          <p:nvPr/>
        </p:nvSpPr>
        <p:spPr>
          <a:xfrm>
            <a:off x="4353837" y="1262505"/>
            <a:ext cx="3128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One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1F58497-C598-43A6-BAB4-FB5A4E02656A}"/>
                  </a:ext>
                </a:extLst>
              </p:cNvPr>
              <p:cNvSpPr/>
              <p:nvPr/>
            </p:nvSpPr>
            <p:spPr>
              <a:xfrm>
                <a:off x="4165194" y="3186739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1F58497-C598-43A6-BAB4-FB5A4E026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194" y="3186739"/>
                <a:ext cx="720000" cy="72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9193B1FD-3B12-477E-98B0-053AF8FDEF77}"/>
              </a:ext>
            </a:extLst>
          </p:cNvPr>
          <p:cNvCxnSpPr>
            <a:cxnSpLocks/>
          </p:cNvCxnSpPr>
          <p:nvPr/>
        </p:nvCxnSpPr>
        <p:spPr>
          <a:xfrm>
            <a:off x="3517122" y="3525956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4B5DC594-3EDF-49C1-A19F-1D6893D7CCA1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525194" y="3906739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9AFD128-F2AE-49B4-88E2-6AD2ACBCA328}"/>
                  </a:ext>
                </a:extLst>
              </p:cNvPr>
              <p:cNvSpPr/>
              <p:nvPr/>
            </p:nvSpPr>
            <p:spPr>
              <a:xfrm>
                <a:off x="2617834" y="2738916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9AFD128-F2AE-49B4-88E2-6AD2ACBCA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34" y="2738916"/>
                <a:ext cx="1447319" cy="697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FDC53F18-3E52-4CA0-B236-14629F3AAF29}"/>
                  </a:ext>
                </a:extLst>
              </p:cNvPr>
              <p:cNvSpPr/>
              <p:nvPr/>
            </p:nvSpPr>
            <p:spPr>
              <a:xfrm>
                <a:off x="4197188" y="4466409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FDC53F18-3E52-4CA0-B236-14629F3AA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88" y="4466409"/>
                <a:ext cx="656012" cy="693973"/>
              </a:xfrm>
              <a:prstGeom prst="rect">
                <a:avLst/>
              </a:prstGeom>
              <a:blipFill>
                <a:blip r:embed="rId7"/>
                <a:stretch>
                  <a:fillRect r="-7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54A757F-E7D8-4F7B-A4BE-C4CA2AF01B0C}"/>
                  </a:ext>
                </a:extLst>
              </p:cNvPr>
              <p:cNvSpPr/>
              <p:nvPr/>
            </p:nvSpPr>
            <p:spPr>
              <a:xfrm>
                <a:off x="5557887" y="3154513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54A757F-E7D8-4F7B-A4BE-C4CA2AF01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887" y="3154513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6268B6A0-73CC-4506-9257-D992E9251E8D}"/>
              </a:ext>
            </a:extLst>
          </p:cNvPr>
          <p:cNvCxnSpPr>
            <a:cxnSpLocks/>
          </p:cNvCxnSpPr>
          <p:nvPr/>
        </p:nvCxnSpPr>
        <p:spPr>
          <a:xfrm>
            <a:off x="4909815" y="3493730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7D101210-28D8-4366-AFDD-F0F0A1B60F4F}"/>
                  </a:ext>
                </a:extLst>
              </p:cNvPr>
              <p:cNvSpPr/>
              <p:nvPr/>
            </p:nvSpPr>
            <p:spPr>
              <a:xfrm>
                <a:off x="7572789" y="3132242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7D101210-28D8-4366-AFDD-F0F0A1B60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89" y="3132242"/>
                <a:ext cx="720000" cy="72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C849CC01-6726-4748-A771-29E98811BBE7}"/>
                  </a:ext>
                </a:extLst>
              </p:cNvPr>
              <p:cNvSpPr/>
              <p:nvPr/>
            </p:nvSpPr>
            <p:spPr>
              <a:xfrm>
                <a:off x="7696816" y="2044492"/>
                <a:ext cx="636777" cy="56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C849CC01-6726-4748-A771-29E98811B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816" y="2044492"/>
                <a:ext cx="636777" cy="560218"/>
              </a:xfrm>
              <a:prstGeom prst="rect">
                <a:avLst/>
              </a:prstGeom>
              <a:blipFill>
                <a:blip r:embed="rId10"/>
                <a:stretch>
                  <a:fillRect r="-41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6828C649-77B2-4A1E-AA10-845B6348FBCC}"/>
              </a:ext>
            </a:extLst>
          </p:cNvPr>
          <p:cNvCxnSpPr>
            <a:cxnSpLocks/>
          </p:cNvCxnSpPr>
          <p:nvPr/>
        </p:nvCxnSpPr>
        <p:spPr>
          <a:xfrm flipH="1" flipV="1">
            <a:off x="7932789" y="2588817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306409C9-5FBB-49B8-918E-F0F861CD8A28}"/>
              </a:ext>
            </a:extLst>
          </p:cNvPr>
          <p:cNvCxnSpPr>
            <a:cxnSpLocks/>
          </p:cNvCxnSpPr>
          <p:nvPr/>
        </p:nvCxnSpPr>
        <p:spPr>
          <a:xfrm>
            <a:off x="6924717" y="3514513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304BADB3-0C42-4237-9F26-4D2321146981}"/>
                  </a:ext>
                </a:extLst>
              </p:cNvPr>
              <p:cNvSpPr/>
              <p:nvPr/>
            </p:nvSpPr>
            <p:spPr>
              <a:xfrm>
                <a:off x="6236219" y="3038261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304BADB3-0C42-4237-9F26-4D2321146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19" y="3038261"/>
                <a:ext cx="694421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B031DF66-BBDC-4643-9F4A-BBE715AB69AC}"/>
              </a:ext>
            </a:extLst>
          </p:cNvPr>
          <p:cNvCxnSpPr>
            <a:cxnSpLocks/>
          </p:cNvCxnSpPr>
          <p:nvPr/>
        </p:nvCxnSpPr>
        <p:spPr>
          <a:xfrm flipV="1">
            <a:off x="5949881" y="3906739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F6445595-1C66-45A8-913E-0B95DA8DD7EB}"/>
                  </a:ext>
                </a:extLst>
              </p:cNvPr>
              <p:cNvSpPr/>
              <p:nvPr/>
            </p:nvSpPr>
            <p:spPr>
              <a:xfrm>
                <a:off x="5621875" y="4466409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F6445595-1C66-45A8-913E-0B95DA8DD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875" y="4466409"/>
                <a:ext cx="656012" cy="715773"/>
              </a:xfrm>
              <a:prstGeom prst="rect">
                <a:avLst/>
              </a:prstGeom>
              <a:blipFill>
                <a:blip r:embed="rId12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18A94F7F-0990-40D1-8CC7-7A6A0B9C4E95}"/>
              </a:ext>
            </a:extLst>
          </p:cNvPr>
          <p:cNvCxnSpPr>
            <a:cxnSpLocks/>
          </p:cNvCxnSpPr>
          <p:nvPr/>
        </p:nvCxnSpPr>
        <p:spPr>
          <a:xfrm flipV="1">
            <a:off x="7943394" y="3877194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4BCF2262-450E-473C-9A23-15CDBA67BE58}"/>
                  </a:ext>
                </a:extLst>
              </p:cNvPr>
              <p:cNvSpPr/>
              <p:nvPr/>
            </p:nvSpPr>
            <p:spPr>
              <a:xfrm>
                <a:off x="7615388" y="4436864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4BCF2262-450E-473C-9A23-15CDBA67B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88" y="4436864"/>
                <a:ext cx="656012" cy="646331"/>
              </a:xfrm>
              <a:prstGeom prst="rect">
                <a:avLst/>
              </a:prstGeom>
              <a:blipFill>
                <a:blip r:embed="rId13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" name="Таблица 9">
            <a:extLst>
              <a:ext uri="{FF2B5EF4-FFF2-40B4-BE49-F238E27FC236}">
                <a16:creationId xmlns:a16="http://schemas.microsoft.com/office/drawing/2014/main" id="{5DEF0076-6D70-4E88-88AD-2646C57FA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380100"/>
              </p:ext>
            </p:extLst>
          </p:nvPr>
        </p:nvGraphicFramePr>
        <p:xfrm>
          <a:off x="3057153" y="5325907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7" name="Таблица 9">
            <a:extLst>
              <a:ext uri="{FF2B5EF4-FFF2-40B4-BE49-F238E27FC236}">
                <a16:creationId xmlns:a16="http://schemas.microsoft.com/office/drawing/2014/main" id="{DD2B7D7F-3C7E-4939-B0F7-9817317C7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708434"/>
              </p:ext>
            </p:extLst>
          </p:nvPr>
        </p:nvGraphicFramePr>
        <p:xfrm>
          <a:off x="5291655" y="5307121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8" name="Таблица 9">
            <a:extLst>
              <a:ext uri="{FF2B5EF4-FFF2-40B4-BE49-F238E27FC236}">
                <a16:creationId xmlns:a16="http://schemas.microsoft.com/office/drawing/2014/main" id="{491829AC-7094-4695-9DD3-40C24F105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00412"/>
              </p:ext>
            </p:extLst>
          </p:nvPr>
        </p:nvGraphicFramePr>
        <p:xfrm>
          <a:off x="7460772" y="5277698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9" name="Таблица 68">
            <a:extLst>
              <a:ext uri="{FF2B5EF4-FFF2-40B4-BE49-F238E27FC236}">
                <a16:creationId xmlns:a16="http://schemas.microsoft.com/office/drawing/2014/main" id="{12AD4445-2D9A-4FBB-B427-25FABFCA7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68969"/>
              </p:ext>
            </p:extLst>
          </p:nvPr>
        </p:nvGraphicFramePr>
        <p:xfrm>
          <a:off x="3826109" y="2077196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70" name="Таблица 69">
            <a:extLst>
              <a:ext uri="{FF2B5EF4-FFF2-40B4-BE49-F238E27FC236}">
                <a16:creationId xmlns:a16="http://schemas.microsoft.com/office/drawing/2014/main" id="{EB08C632-04B5-43C3-87BA-4D95BD42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80147"/>
              </p:ext>
            </p:extLst>
          </p:nvPr>
        </p:nvGraphicFramePr>
        <p:xfrm>
          <a:off x="5133394" y="2118000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71" name="Таблица 70">
            <a:extLst>
              <a:ext uri="{FF2B5EF4-FFF2-40B4-BE49-F238E27FC236}">
                <a16:creationId xmlns:a16="http://schemas.microsoft.com/office/drawing/2014/main" id="{D44FB359-2AF9-4CCF-BEF2-36AE9A7ED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897191"/>
              </p:ext>
            </p:extLst>
          </p:nvPr>
        </p:nvGraphicFramePr>
        <p:xfrm>
          <a:off x="6806439" y="2212161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72" name="Таблица 9">
            <a:extLst>
              <a:ext uri="{FF2B5EF4-FFF2-40B4-BE49-F238E27FC236}">
                <a16:creationId xmlns:a16="http://schemas.microsoft.com/office/drawing/2014/main" id="{E8BFD250-6B20-4631-9BA1-EF3F0699A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999146"/>
              </p:ext>
            </p:extLst>
          </p:nvPr>
        </p:nvGraphicFramePr>
        <p:xfrm>
          <a:off x="8112224" y="1776356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6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/>
      <p:bldP spid="54" grpId="0"/>
      <p:bldP spid="55" grpId="0" animBg="1"/>
      <p:bldP spid="57" grpId="0" animBg="1"/>
      <p:bldP spid="58" grpId="0"/>
      <p:bldP spid="61" grpId="0"/>
      <p:bldP spid="63" grpId="0"/>
      <p:bldP spid="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RNN</a:t>
            </a:r>
            <a:r>
              <a:rPr lang="ru-RU" sz="2800" b="1" dirty="0">
                <a:solidFill>
                  <a:srgbClr val="FF0000"/>
                </a:solidFill>
              </a:rPr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ru-RU" sz="2800" b="1" dirty="0">
                <a:solidFill>
                  <a:srgbClr val="FF0000"/>
                </a:solidFill>
              </a:rPr>
              <a:t>задачи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C645BB7-AE87-4FA5-8578-223D247EE13D}"/>
              </a:ext>
            </a:extLst>
          </p:cNvPr>
          <p:cNvSpPr/>
          <p:nvPr/>
        </p:nvSpPr>
        <p:spPr>
          <a:xfrm>
            <a:off x="311944" y="6239319"/>
            <a:ext cx="8460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https://github.com/dayekb/Study/tree/main/rus/UrFU/SberML/2022/Presentations</a:t>
            </a:r>
            <a:r>
              <a:rPr lang="en-US" dirty="0"/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2712E58-DC74-4EAD-B02D-1130C50AC080}"/>
                  </a:ext>
                </a:extLst>
              </p:cNvPr>
              <p:cNvSpPr/>
              <p:nvPr/>
            </p:nvSpPr>
            <p:spPr>
              <a:xfrm>
                <a:off x="2618346" y="3407999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2712E58-DC74-4EAD-B02D-1130C50AC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46" y="3407999"/>
                <a:ext cx="720000" cy="72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0CDB7128-01D8-4C1F-BFE6-1E6DD73EE8D3}"/>
              </a:ext>
            </a:extLst>
          </p:cNvPr>
          <p:cNvCxnSpPr>
            <a:cxnSpLocks/>
          </p:cNvCxnSpPr>
          <p:nvPr/>
        </p:nvCxnSpPr>
        <p:spPr>
          <a:xfrm>
            <a:off x="1970274" y="3747216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BA592A67-111F-405D-9E43-CE53267DA2BE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2978346" y="4127999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C982280A-82B0-4EF4-B6C5-74B85E8C13CB}"/>
                  </a:ext>
                </a:extLst>
              </p:cNvPr>
              <p:cNvSpPr/>
              <p:nvPr/>
            </p:nvSpPr>
            <p:spPr>
              <a:xfrm>
                <a:off x="1070986" y="2960176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C982280A-82B0-4EF4-B6C5-74B85E8C1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86" y="2960176"/>
                <a:ext cx="1447319" cy="697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D1B5DD3-DDA7-4A9A-AACC-19CAB5582F76}"/>
                  </a:ext>
                </a:extLst>
              </p:cNvPr>
              <p:cNvSpPr/>
              <p:nvPr/>
            </p:nvSpPr>
            <p:spPr>
              <a:xfrm>
                <a:off x="2650340" y="4687669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D1B5DD3-DDA7-4A9A-AACC-19CAB5582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40" y="4687669"/>
                <a:ext cx="656012" cy="693973"/>
              </a:xfrm>
              <a:prstGeom prst="rect">
                <a:avLst/>
              </a:prstGeom>
              <a:blipFill>
                <a:blip r:embed="rId7"/>
                <a:stretch>
                  <a:fillRect r="-7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C65765F-1B27-40B4-9EA6-D99D3D6683B4}"/>
                  </a:ext>
                </a:extLst>
              </p:cNvPr>
              <p:cNvSpPr/>
              <p:nvPr/>
            </p:nvSpPr>
            <p:spPr>
              <a:xfrm>
                <a:off x="4011039" y="3375773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C65765F-1B27-40B4-9EA6-D99D3D668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039" y="3375773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3C410776-611A-4BBD-97D7-756D9292E146}"/>
              </a:ext>
            </a:extLst>
          </p:cNvPr>
          <p:cNvCxnSpPr>
            <a:cxnSpLocks/>
          </p:cNvCxnSpPr>
          <p:nvPr/>
        </p:nvCxnSpPr>
        <p:spPr>
          <a:xfrm>
            <a:off x="3362967" y="3714990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B8EFE40-F221-4984-A673-A0FA1FF9A8BA}"/>
                  </a:ext>
                </a:extLst>
              </p:cNvPr>
              <p:cNvSpPr/>
              <p:nvPr/>
            </p:nvSpPr>
            <p:spPr>
              <a:xfrm>
                <a:off x="6025941" y="3353502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B8EFE40-F221-4984-A673-A0FA1FF9A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941" y="3353502"/>
                <a:ext cx="720000" cy="72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85854B39-CCE8-486F-96BE-7CD5F5728291}"/>
              </a:ext>
            </a:extLst>
          </p:cNvPr>
          <p:cNvCxnSpPr>
            <a:cxnSpLocks/>
          </p:cNvCxnSpPr>
          <p:nvPr/>
        </p:nvCxnSpPr>
        <p:spPr>
          <a:xfrm>
            <a:off x="5377869" y="3735773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B80BFC2-3834-48FE-84E5-7D9772F1B2A1}"/>
                  </a:ext>
                </a:extLst>
              </p:cNvPr>
              <p:cNvSpPr/>
              <p:nvPr/>
            </p:nvSpPr>
            <p:spPr>
              <a:xfrm>
                <a:off x="4689371" y="3259521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B80BFC2-3834-48FE-84E5-7D9772F1B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71" y="3259521"/>
                <a:ext cx="69442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3960FA4-F448-49E8-86D2-CB6D9CAB254B}"/>
              </a:ext>
            </a:extLst>
          </p:cNvPr>
          <p:cNvCxnSpPr>
            <a:cxnSpLocks/>
          </p:cNvCxnSpPr>
          <p:nvPr/>
        </p:nvCxnSpPr>
        <p:spPr>
          <a:xfrm flipV="1">
            <a:off x="4403033" y="4127999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8F545639-B98C-400A-91D6-83BFFAA7CA11}"/>
                  </a:ext>
                </a:extLst>
              </p:cNvPr>
              <p:cNvSpPr/>
              <p:nvPr/>
            </p:nvSpPr>
            <p:spPr>
              <a:xfrm>
                <a:off x="4075027" y="4687669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8F545639-B98C-400A-91D6-83BFFAA7C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27" y="4687669"/>
                <a:ext cx="656012" cy="715773"/>
              </a:xfrm>
              <a:prstGeom prst="rect">
                <a:avLst/>
              </a:prstGeom>
              <a:blipFill>
                <a:blip r:embed="rId11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0F9F5981-F385-49E8-B9ED-82571A052625}"/>
              </a:ext>
            </a:extLst>
          </p:cNvPr>
          <p:cNvCxnSpPr>
            <a:cxnSpLocks/>
          </p:cNvCxnSpPr>
          <p:nvPr/>
        </p:nvCxnSpPr>
        <p:spPr>
          <a:xfrm flipV="1">
            <a:off x="6396546" y="4098454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103DFA3F-8615-468D-BE36-3F00CFE0904A}"/>
                  </a:ext>
                </a:extLst>
              </p:cNvPr>
              <p:cNvSpPr/>
              <p:nvPr/>
            </p:nvSpPr>
            <p:spPr>
              <a:xfrm>
                <a:off x="6068540" y="4658124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103DFA3F-8615-468D-BE36-3F00CFE09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0" y="4658124"/>
                <a:ext cx="656012" cy="646331"/>
              </a:xfrm>
              <a:prstGeom prst="rect">
                <a:avLst/>
              </a:prstGeom>
              <a:blipFill>
                <a:blip r:embed="rId12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DB5403C7-EF21-4A0D-985F-12ED387B410B}"/>
              </a:ext>
            </a:extLst>
          </p:cNvPr>
          <p:cNvSpPr/>
          <p:nvPr/>
        </p:nvSpPr>
        <p:spPr>
          <a:xfrm>
            <a:off x="3973036" y="1131392"/>
            <a:ext cx="3423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Many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400F3472-7C77-44F1-9F8F-708744042495}"/>
                  </a:ext>
                </a:extLst>
              </p:cNvPr>
              <p:cNvSpPr/>
              <p:nvPr/>
            </p:nvSpPr>
            <p:spPr>
              <a:xfrm>
                <a:off x="7397507" y="335312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400F3472-7C77-44F1-9F8F-708744042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07" y="3353127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9B22B7A3-FEB2-47B3-853B-6B74D64CF4D6}"/>
              </a:ext>
            </a:extLst>
          </p:cNvPr>
          <p:cNvCxnSpPr>
            <a:cxnSpLocks/>
          </p:cNvCxnSpPr>
          <p:nvPr/>
        </p:nvCxnSpPr>
        <p:spPr>
          <a:xfrm>
            <a:off x="6749435" y="3692344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F7705F3A-0DE5-4745-A472-15855678FD95}"/>
                  </a:ext>
                </a:extLst>
              </p:cNvPr>
              <p:cNvSpPr/>
              <p:nvPr/>
            </p:nvSpPr>
            <p:spPr>
              <a:xfrm>
                <a:off x="9412409" y="3330856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F7705F3A-0DE5-4745-A472-15855678F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3330856"/>
                <a:ext cx="720000" cy="72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F567C528-A1D3-4CA3-9E12-A5A354E2578F}"/>
              </a:ext>
            </a:extLst>
          </p:cNvPr>
          <p:cNvCxnSpPr>
            <a:cxnSpLocks/>
          </p:cNvCxnSpPr>
          <p:nvPr/>
        </p:nvCxnSpPr>
        <p:spPr>
          <a:xfrm>
            <a:off x="8764337" y="3713127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218DBF40-4F75-4CC3-B0EF-27B1E45B7C3B}"/>
                  </a:ext>
                </a:extLst>
              </p:cNvPr>
              <p:cNvSpPr/>
              <p:nvPr/>
            </p:nvSpPr>
            <p:spPr>
              <a:xfrm>
                <a:off x="8075839" y="3236875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218DBF40-4F75-4CC3-B0EF-27B1E45B7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839" y="3236875"/>
                <a:ext cx="694421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0A442E3A-68E1-4159-A53C-BE7B3BC42CEA}"/>
                  </a:ext>
                </a:extLst>
              </p:cNvPr>
              <p:cNvSpPr/>
              <p:nvPr/>
            </p:nvSpPr>
            <p:spPr>
              <a:xfrm>
                <a:off x="7242365" y="2140277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0A442E3A-68E1-4159-A53C-BE7B3BC42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65" y="2140277"/>
                <a:ext cx="1434944" cy="6939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98E8B75A-5537-47A2-BFFF-F75209775256}"/>
              </a:ext>
            </a:extLst>
          </p:cNvPr>
          <p:cNvCxnSpPr>
            <a:cxnSpLocks/>
          </p:cNvCxnSpPr>
          <p:nvPr/>
        </p:nvCxnSpPr>
        <p:spPr>
          <a:xfrm flipH="1" flipV="1">
            <a:off x="7748914" y="2819051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E32F457B-B6E8-4A42-9D59-213C26EA4946}"/>
                  </a:ext>
                </a:extLst>
              </p:cNvPr>
              <p:cNvSpPr/>
              <p:nvPr/>
            </p:nvSpPr>
            <p:spPr>
              <a:xfrm>
                <a:off x="9412409" y="2039891"/>
                <a:ext cx="14337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E32F457B-B6E8-4A42-9D59-213C26EA4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2039891"/>
                <a:ext cx="1433789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ACE654FB-4DF5-4BE0-AC59-A93F2A3F42CF}"/>
              </a:ext>
            </a:extLst>
          </p:cNvPr>
          <p:cNvCxnSpPr>
            <a:cxnSpLocks/>
          </p:cNvCxnSpPr>
          <p:nvPr/>
        </p:nvCxnSpPr>
        <p:spPr>
          <a:xfrm flipH="1" flipV="1">
            <a:off x="9748742" y="2773901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6182DDF4-C1E9-480D-9FEC-B0070374DD9F}"/>
              </a:ext>
            </a:extLst>
          </p:cNvPr>
          <p:cNvSpPr/>
          <p:nvPr/>
        </p:nvSpPr>
        <p:spPr>
          <a:xfrm>
            <a:off x="2761756" y="1938636"/>
            <a:ext cx="2048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743B9BD7-0088-47C4-83D9-484F7D0AAB54}"/>
              </a:ext>
            </a:extLst>
          </p:cNvPr>
          <p:cNvSpPr/>
          <p:nvPr/>
        </p:nvSpPr>
        <p:spPr>
          <a:xfrm>
            <a:off x="7693584" y="4226213"/>
            <a:ext cx="209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1" name="Таблица 9">
            <a:extLst>
              <a:ext uri="{FF2B5EF4-FFF2-40B4-BE49-F238E27FC236}">
                <a16:creationId xmlns:a16="http://schemas.microsoft.com/office/drawing/2014/main" id="{1FE51BF9-A88D-477A-92FB-09AC2D320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51341"/>
              </p:ext>
            </p:extLst>
          </p:nvPr>
        </p:nvGraphicFramePr>
        <p:xfrm>
          <a:off x="7396409" y="1912662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2" name="Таблица 9">
            <a:extLst>
              <a:ext uri="{FF2B5EF4-FFF2-40B4-BE49-F238E27FC236}">
                <a16:creationId xmlns:a16="http://schemas.microsoft.com/office/drawing/2014/main" id="{556CE70B-7744-409B-A55A-2965D036A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993682"/>
              </p:ext>
            </p:extLst>
          </p:nvPr>
        </p:nvGraphicFramePr>
        <p:xfrm>
          <a:off x="9657593" y="1864534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3" name="Таблица 82">
            <a:extLst>
              <a:ext uri="{FF2B5EF4-FFF2-40B4-BE49-F238E27FC236}">
                <a16:creationId xmlns:a16="http://schemas.microsoft.com/office/drawing/2014/main" id="{FBED3E94-B12C-4B34-8DE9-AFB1FECA0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656611"/>
              </p:ext>
            </p:extLst>
          </p:nvPr>
        </p:nvGraphicFramePr>
        <p:xfrm>
          <a:off x="2312876" y="2447843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4" name="Таблица 83">
            <a:extLst>
              <a:ext uri="{FF2B5EF4-FFF2-40B4-BE49-F238E27FC236}">
                <a16:creationId xmlns:a16="http://schemas.microsoft.com/office/drawing/2014/main" id="{C1D8AC0B-B47D-4C85-A5EB-AA46DB964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490693"/>
              </p:ext>
            </p:extLst>
          </p:nvPr>
        </p:nvGraphicFramePr>
        <p:xfrm>
          <a:off x="5373188" y="2453397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5" name="Таблица 84">
            <a:extLst>
              <a:ext uri="{FF2B5EF4-FFF2-40B4-BE49-F238E27FC236}">
                <a16:creationId xmlns:a16="http://schemas.microsoft.com/office/drawing/2014/main" id="{562B713E-4484-4AEF-9244-23C4EDE0C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532442"/>
              </p:ext>
            </p:extLst>
          </p:nvPr>
        </p:nvGraphicFramePr>
        <p:xfrm>
          <a:off x="8776837" y="2404899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6" name="Таблица 85">
            <a:extLst>
              <a:ext uri="{FF2B5EF4-FFF2-40B4-BE49-F238E27FC236}">
                <a16:creationId xmlns:a16="http://schemas.microsoft.com/office/drawing/2014/main" id="{021737CE-7B66-417C-9B2D-11473220E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97922"/>
              </p:ext>
            </p:extLst>
          </p:nvPr>
        </p:nvGraphicFramePr>
        <p:xfrm>
          <a:off x="3427472" y="2496973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7" name="Таблица 86">
            <a:extLst>
              <a:ext uri="{FF2B5EF4-FFF2-40B4-BE49-F238E27FC236}">
                <a16:creationId xmlns:a16="http://schemas.microsoft.com/office/drawing/2014/main" id="{B0A28F00-9CDB-4D32-84B9-8CBD94958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86586"/>
              </p:ext>
            </p:extLst>
          </p:nvPr>
        </p:nvGraphicFramePr>
        <p:xfrm>
          <a:off x="6814065" y="2411536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8" name="Таблица 9">
            <a:extLst>
              <a:ext uri="{FF2B5EF4-FFF2-40B4-BE49-F238E27FC236}">
                <a16:creationId xmlns:a16="http://schemas.microsoft.com/office/drawing/2014/main" id="{D2D86A58-099D-4A8B-A17C-99675647A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539209"/>
              </p:ext>
            </p:extLst>
          </p:nvPr>
        </p:nvGraphicFramePr>
        <p:xfrm>
          <a:off x="1610346" y="5535895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9" name="Таблица 9">
            <a:extLst>
              <a:ext uri="{FF2B5EF4-FFF2-40B4-BE49-F238E27FC236}">
                <a16:creationId xmlns:a16="http://schemas.microsoft.com/office/drawing/2014/main" id="{F5CD3057-CF53-4FAB-8263-6EA9DBA5C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91164"/>
              </p:ext>
            </p:extLst>
          </p:nvPr>
        </p:nvGraphicFramePr>
        <p:xfrm>
          <a:off x="3844848" y="5517109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90" name="Таблица 9">
            <a:extLst>
              <a:ext uri="{FF2B5EF4-FFF2-40B4-BE49-F238E27FC236}">
                <a16:creationId xmlns:a16="http://schemas.microsoft.com/office/drawing/2014/main" id="{0750C383-1A85-44DB-B210-AFBDF1732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183034"/>
              </p:ext>
            </p:extLst>
          </p:nvPr>
        </p:nvGraphicFramePr>
        <p:xfrm>
          <a:off x="6013965" y="5487686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7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/>
      <p:bldP spid="35" grpId="0"/>
      <p:bldP spid="36" grpId="0" animBg="1"/>
      <p:bldP spid="38" grpId="0" animBg="1"/>
      <p:bldP spid="40" grpId="0"/>
      <p:bldP spid="42" grpId="0"/>
      <p:bldP spid="44" grpId="0"/>
      <p:bldP spid="46" grpId="0" animBg="1"/>
      <p:bldP spid="48" grpId="0" animBg="1"/>
      <p:bldP spid="74" grpId="0"/>
      <p:bldP spid="75" grpId="0"/>
      <p:bldP spid="77" grpId="0"/>
      <p:bldP spid="79" grpId="0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План модуля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</a:t>
            </a:fld>
            <a:endParaRPr lang="ru-RU" dirty="0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965451" y="1780854"/>
            <a:ext cx="107320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4"/>
              <a:defRPr/>
            </a:pPr>
            <a:r>
              <a:rPr lang="ru-RU" sz="3200" dirty="0"/>
              <a:t>Лекция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 err="1"/>
              <a:t>Сверточные</a:t>
            </a:r>
            <a:r>
              <a:rPr lang="ru-RU" sz="2400" dirty="0"/>
              <a:t> Нейронные Сети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Рекуррентные Нейронные Сети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 err="1"/>
              <a:t>Transfer</a:t>
            </a:r>
            <a:r>
              <a:rPr lang="ru-RU" sz="2400" dirty="0"/>
              <a:t> </a:t>
            </a:r>
            <a:r>
              <a:rPr lang="ru-RU" sz="2400" dirty="0" err="1"/>
              <a:t>learning</a:t>
            </a:r>
            <a:r>
              <a:rPr lang="ru-RU" sz="2400" dirty="0"/>
              <a:t> в задачах анализа текстов. Архитектуры трансформеров: BERT, GPT</a:t>
            </a:r>
          </a:p>
          <a:p>
            <a:pPr marL="514350" indent="-514350">
              <a:buFont typeface="+mj-lt"/>
              <a:buAutoNum type="arabicPeriod" startAt="4"/>
              <a:defRPr/>
            </a:pPr>
            <a:r>
              <a:rPr lang="ru-RU" sz="3200"/>
              <a:t>Практика</a:t>
            </a:r>
            <a:endParaRPr lang="en-US" sz="3200" dirty="0"/>
          </a:p>
          <a:p>
            <a:pPr>
              <a:defRPr/>
            </a:pPr>
            <a:r>
              <a:rPr lang="en-US" sz="3200" dirty="0"/>
              <a:t>	</a:t>
            </a:r>
            <a:r>
              <a:rPr lang="ru-RU" sz="2400" dirty="0"/>
              <a:t>Применение моделей на основе трансформеров в задачах </a:t>
            </a:r>
            <a:r>
              <a:rPr lang="en-US" sz="2400" dirty="0" err="1"/>
              <a:t>DevSecops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83405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Bidirectional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RNN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F93224-58EC-4E84-8277-1B821905B803}"/>
              </a:ext>
            </a:extLst>
          </p:cNvPr>
          <p:cNvSpPr/>
          <p:nvPr/>
        </p:nvSpPr>
        <p:spPr>
          <a:xfrm>
            <a:off x="389825" y="6169109"/>
            <a:ext cx="6115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https://lena-voita.github.io/nlp_course/text_classification.html</a:t>
            </a:r>
            <a:r>
              <a:rPr lang="ru-RU" dirty="0"/>
              <a:t> </a:t>
            </a:r>
          </a:p>
        </p:txBody>
      </p:sp>
      <p:pic>
        <p:nvPicPr>
          <p:cNvPr id="22530" name="Picture 2" descr="https://lena-voita.github.io/resources/lectures/text_clf/neural/rnn/bidirectional-min.png">
            <a:extLst>
              <a:ext uri="{FF2B5EF4-FFF2-40B4-BE49-F238E27FC236}">
                <a16:creationId xmlns:a16="http://schemas.microsoft.com/office/drawing/2014/main" id="{513A1615-8FAC-4324-AA43-8A9BCED9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30" y="1265459"/>
            <a:ext cx="6617740" cy="439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495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rgbClr val="FF0000"/>
                </a:solidFill>
              </a:rPr>
              <a:t>Рекурретные</a:t>
            </a:r>
            <a:r>
              <a:rPr lang="ru-RU" sz="2800" b="1" dirty="0">
                <a:solidFill>
                  <a:srgbClr val="FF0000"/>
                </a:solidFill>
              </a:rPr>
              <a:t> сети: выводы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D961441-B97A-48FF-9E8B-65BF1DFBF40D}"/>
              </a:ext>
            </a:extLst>
          </p:cNvPr>
          <p:cNvSpPr/>
          <p:nvPr/>
        </p:nvSpPr>
        <p:spPr>
          <a:xfrm>
            <a:off x="645501" y="1344268"/>
            <a:ext cx="112068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Преимущества</a:t>
            </a:r>
            <a:r>
              <a:rPr lang="ru-RU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Способность моделировать долгосрочные зависимости в данных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Гибкость и адаптивность к различным типам задач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Хорошая обобщающая способность и способность работать с разреженными данными</a:t>
            </a:r>
          </a:p>
          <a:p>
            <a:r>
              <a:rPr lang="ru-RU" sz="2400" b="1" dirty="0"/>
              <a:t>Минусы</a:t>
            </a:r>
            <a:r>
              <a:rPr lang="ru-RU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Большое количество параметров, что может привести к сложностям в обучении и вычислениях. Также вычисления сложно распараллеливать.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RNN содержат всю информацию о последовательности в скрытом состоянии, которое обновляется с каждым шагом. Если модели необходимо «вспомнить» что-то, что было сотни шагов назад, то эту информацию необходимо хранить внутри скрытого состояния и не заменять чем-то новым. Следовательно, придется иметь либо очень большое скрытое состояние, либо мириться с потерей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306969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3662812" y="3136612"/>
            <a:ext cx="5390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3200" dirty="0"/>
              <a:t>ТРАНСФОРМЕРЫ</a:t>
            </a:r>
          </a:p>
        </p:txBody>
      </p:sp>
    </p:spTree>
    <p:extLst>
      <p:ext uri="{BB962C8B-B14F-4D97-AF65-F5344CB8AC3E}">
        <p14:creationId xmlns:p14="http://schemas.microsoft.com/office/powerpoint/2010/main" val="189205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Трансформеры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931D203-5433-4EF5-B259-B42A66F02C27}"/>
              </a:ext>
            </a:extLst>
          </p:cNvPr>
          <p:cNvSpPr/>
          <p:nvPr/>
        </p:nvSpPr>
        <p:spPr>
          <a:xfrm>
            <a:off x="1005840" y="1375062"/>
            <a:ext cx="92557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/>
              <a:t>Transformer</a:t>
            </a:r>
            <a:r>
              <a:rPr lang="ru-RU" sz="2400" dirty="0"/>
              <a:t> - это модель, представленная в статье "Внимание - это все, что вам нужно" в 2017 году.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Модель основана исключительно на </a:t>
            </a:r>
            <a:r>
              <a:rPr lang="ru-RU" sz="2400" b="1" dirty="0"/>
              <a:t>механизме внимания</a:t>
            </a:r>
            <a:r>
              <a:rPr lang="ru-RU" sz="2400" dirty="0"/>
              <a:t>, т.е. без </a:t>
            </a:r>
            <a:r>
              <a:rPr lang="ru-RU" sz="2400" dirty="0" err="1"/>
              <a:t>реккурентных</a:t>
            </a:r>
            <a:r>
              <a:rPr lang="ru-RU" sz="2400" dirty="0"/>
              <a:t> блоков или сверток.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Механизм внимания предоставляет способ «читать» последовательность так, чтобы в каждый момент времени можно было обратиться к произвольному моменту из прошлого за константное время и без потерь информации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Самое большое преимущество Трансформеров заключается в их высокой эффективности в условиях распараллеливания вычислений</a:t>
            </a:r>
          </a:p>
          <a:p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400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Трансформеры: </a:t>
            </a:r>
            <a:r>
              <a:rPr lang="ru-RU" sz="2800" b="1" dirty="0" err="1">
                <a:solidFill>
                  <a:srgbClr val="FF0000"/>
                </a:solidFill>
              </a:rPr>
              <a:t>вернеуровневое</a:t>
            </a:r>
            <a:r>
              <a:rPr lang="ru-RU" sz="2800" b="1" dirty="0">
                <a:solidFill>
                  <a:srgbClr val="FF0000"/>
                </a:solidFill>
              </a:rPr>
              <a:t> представление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31748" name="Picture 4" descr="The_transformer_encoders_decoders">
            <a:extLst>
              <a:ext uri="{FF2B5EF4-FFF2-40B4-BE49-F238E27FC236}">
                <a16:creationId xmlns:a16="http://schemas.microsoft.com/office/drawing/2014/main" id="{23D8218A-2296-4369-9CDD-5ABA01086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55" y="1686272"/>
            <a:ext cx="5985810" cy="37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0AA6E35-A439-4BB6-898A-A6CFAD3F70BF}"/>
              </a:ext>
            </a:extLst>
          </p:cNvPr>
          <p:cNvSpPr/>
          <p:nvPr/>
        </p:nvSpPr>
        <p:spPr>
          <a:xfrm>
            <a:off x="603100" y="5906482"/>
            <a:ext cx="503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5"/>
              </a:rPr>
              <a:t>https://jalammar.github.io/illustrated-transformer/</a:t>
            </a:r>
            <a:r>
              <a:rPr lang="ru-RU" dirty="0"/>
              <a:t>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A1E3BB8-4D6A-43E8-8A0F-DAC540044304}"/>
              </a:ext>
            </a:extLst>
          </p:cNvPr>
          <p:cNvSpPr/>
          <p:nvPr/>
        </p:nvSpPr>
        <p:spPr>
          <a:xfrm>
            <a:off x="1005840" y="1375063"/>
            <a:ext cx="4724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Encoder-decoder</a:t>
            </a:r>
            <a:r>
              <a:rPr lang="ru-RU" sz="2400" dirty="0"/>
              <a:t> - это </a:t>
            </a:r>
            <a:r>
              <a:rPr lang="ru-RU" sz="2400" dirty="0" err="1"/>
              <a:t>парадигрма</a:t>
            </a:r>
            <a:r>
              <a:rPr lang="ru-RU" sz="2400" dirty="0"/>
              <a:t> моделирования, которая состоит из 2 частей:</a:t>
            </a:r>
          </a:p>
          <a:p>
            <a:pPr marL="342900" indent="-342900">
              <a:buFontTx/>
              <a:buChar char="-"/>
            </a:pPr>
            <a:r>
              <a:rPr lang="ru-RU" sz="2400" dirty="0" err="1"/>
              <a:t>Энкодер</a:t>
            </a:r>
            <a:r>
              <a:rPr lang="ru-RU" sz="2400" dirty="0"/>
              <a:t> получает на вход исходную последовательность и создает её представление;</a:t>
            </a:r>
          </a:p>
          <a:p>
            <a:pPr marL="342900" indent="-342900">
              <a:buFontTx/>
              <a:buChar char="-"/>
            </a:pPr>
            <a:r>
              <a:rPr lang="ru-RU" sz="2400" dirty="0"/>
              <a:t>Декодер использует представление от </a:t>
            </a:r>
            <a:r>
              <a:rPr lang="ru-RU" sz="2400" dirty="0" err="1"/>
              <a:t>энкодера</a:t>
            </a:r>
            <a:r>
              <a:rPr lang="ru-RU" sz="2400" dirty="0"/>
              <a:t>, чтобы создавать целевое представление.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93123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Пример: многослойная </a:t>
            </a:r>
            <a:r>
              <a:rPr lang="en-US" sz="2800" b="1" dirty="0">
                <a:solidFill>
                  <a:srgbClr val="FF0000"/>
                </a:solidFill>
              </a:rPr>
              <a:t>RNN</a:t>
            </a:r>
            <a:r>
              <a:rPr lang="ru-RU" sz="2800" b="1" dirty="0">
                <a:solidFill>
                  <a:srgbClr val="FF0000"/>
                </a:solidFill>
              </a:rPr>
              <a:t> в качестве </a:t>
            </a:r>
            <a:r>
              <a:rPr lang="ru-RU" sz="2800" b="1" dirty="0" err="1">
                <a:solidFill>
                  <a:srgbClr val="FF0000"/>
                </a:solidFill>
              </a:rPr>
              <a:t>энкодера</a:t>
            </a:r>
            <a:r>
              <a:rPr lang="ru-RU" sz="2800" b="1" dirty="0">
                <a:solidFill>
                  <a:srgbClr val="FF0000"/>
                </a:solidFill>
              </a:rPr>
              <a:t> и декодера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34818" name="Picture 2" descr="https://habrastorage.org/r/w1560/getpro/habr/upload_files/2ad/ec4/ad4/2adec4ad407d0554bf5a2a1277bbd204.png">
            <a:extLst>
              <a:ext uri="{FF2B5EF4-FFF2-40B4-BE49-F238E27FC236}">
                <a16:creationId xmlns:a16="http://schemas.microsoft.com/office/drawing/2014/main" id="{7C4E4A8B-72F7-4B57-98A8-EA2CF59E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881" y="1543010"/>
            <a:ext cx="6460579" cy="401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A29E7A3-C692-446A-B4D5-BE7810FD5E28}"/>
              </a:ext>
            </a:extLst>
          </p:cNvPr>
          <p:cNvCxnSpPr>
            <a:cxnSpLocks/>
          </p:cNvCxnSpPr>
          <p:nvPr/>
        </p:nvCxnSpPr>
        <p:spPr>
          <a:xfrm>
            <a:off x="8016240" y="1701145"/>
            <a:ext cx="1087120" cy="144845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123420-FC90-4EB5-98CC-F3E5F38F076C}"/>
              </a:ext>
            </a:extLst>
          </p:cNvPr>
          <p:cNvSpPr txBox="1"/>
          <p:nvPr/>
        </p:nvSpPr>
        <p:spPr>
          <a:xfrm>
            <a:off x="5543191" y="1331813"/>
            <a:ext cx="247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Бутылочное горлышко!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63FEE4D-FE4D-491F-B506-429343B323E0}"/>
              </a:ext>
            </a:extLst>
          </p:cNvPr>
          <p:cNvSpPr/>
          <p:nvPr/>
        </p:nvSpPr>
        <p:spPr>
          <a:xfrm>
            <a:off x="367334" y="1118751"/>
            <a:ext cx="51758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Рассмотрим пример распространенной архитектуры для </a:t>
            </a:r>
            <a:r>
              <a:rPr lang="en-US" sz="2400" dirty="0"/>
              <a:t>seq2seq - </a:t>
            </a:r>
            <a:r>
              <a:rPr lang="ru-RU" sz="2400" dirty="0"/>
              <a:t>  RNN для кодирования исходного входного предложения в один вектор.</a:t>
            </a:r>
          </a:p>
          <a:p>
            <a:endParaRPr lang="ru-RU" sz="2400" dirty="0"/>
          </a:p>
          <a:p>
            <a:r>
              <a:rPr lang="ru-RU" sz="2400" b="1" dirty="0">
                <a:solidFill>
                  <a:srgbClr val="FF0000"/>
                </a:solidFill>
              </a:rPr>
              <a:t>Проблема</a:t>
            </a:r>
            <a:r>
              <a:rPr lang="ru-RU" sz="2400" dirty="0"/>
              <a:t>: Фиксированное представление </a:t>
            </a:r>
            <a:r>
              <a:rPr lang="ru-RU" sz="2400" dirty="0" err="1"/>
              <a:t>энкодером</a:t>
            </a:r>
            <a:r>
              <a:rPr lang="ru-RU" sz="2400" dirty="0"/>
              <a:t> исходной последовательности является неоптимальным: </a:t>
            </a:r>
            <a:r>
              <a:rPr lang="ru-RU" sz="2400" b="1" dirty="0"/>
              <a:t>для</a:t>
            </a:r>
            <a:r>
              <a:rPr lang="ru-RU" sz="2400" dirty="0"/>
              <a:t> </a:t>
            </a:r>
            <a:r>
              <a:rPr lang="ru-RU" sz="2400" b="1" dirty="0" err="1"/>
              <a:t>энкодера</a:t>
            </a:r>
            <a:r>
              <a:rPr lang="ru-RU" sz="2400" dirty="0"/>
              <a:t> -  трудно сжать предложение; </a:t>
            </a:r>
            <a:r>
              <a:rPr lang="ru-RU" sz="2400" b="1" dirty="0"/>
              <a:t>для</a:t>
            </a:r>
            <a:r>
              <a:rPr lang="ru-RU" sz="2400" dirty="0"/>
              <a:t> </a:t>
            </a:r>
            <a:r>
              <a:rPr lang="ru-RU" sz="2400" b="1" dirty="0"/>
              <a:t>декодера</a:t>
            </a:r>
            <a:r>
              <a:rPr lang="ru-RU" sz="2400" dirty="0"/>
              <a:t> - различная информация может быть актуальна на разных шагах.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A333421-7470-49EE-AABE-4EBDA3E8C682}"/>
              </a:ext>
            </a:extLst>
          </p:cNvPr>
          <p:cNvSpPr/>
          <p:nvPr/>
        </p:nvSpPr>
        <p:spPr>
          <a:xfrm>
            <a:off x="367334" y="6339873"/>
            <a:ext cx="4752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5"/>
              </a:rPr>
              <a:t>https://github.com/bentrevett/pytorch-seq2seq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162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Attention</a:t>
            </a:r>
            <a:r>
              <a:rPr lang="ru-RU" sz="2800" b="1" dirty="0">
                <a:solidFill>
                  <a:srgbClr val="FF0000"/>
                </a:solidFill>
              </a:rPr>
              <a:t>: </a:t>
            </a:r>
            <a:r>
              <a:rPr lang="ru-RU" sz="2800" b="1" dirty="0" err="1">
                <a:solidFill>
                  <a:srgbClr val="FF0000"/>
                </a:solidFill>
              </a:rPr>
              <a:t>верхнеуровневое</a:t>
            </a:r>
            <a:r>
              <a:rPr lang="ru-RU" sz="2800" b="1" dirty="0">
                <a:solidFill>
                  <a:srgbClr val="FF0000"/>
                </a:solidFill>
              </a:rPr>
              <a:t> представление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63FEE4D-FE4D-491F-B506-429343B323E0}"/>
              </a:ext>
            </a:extLst>
          </p:cNvPr>
          <p:cNvSpPr/>
          <p:nvPr/>
        </p:nvSpPr>
        <p:spPr>
          <a:xfrm>
            <a:off x="1555003" y="1134495"/>
            <a:ext cx="9575452" cy="83099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Attention</a:t>
            </a:r>
            <a:r>
              <a:rPr lang="en-US" sz="2400" dirty="0"/>
              <a:t>: </a:t>
            </a:r>
            <a:r>
              <a:rPr lang="ru-RU" sz="2400" dirty="0"/>
              <a:t>Позволяет модели фокусироваться на разных частях входной последовательности на разных шагах расчета</a:t>
            </a:r>
          </a:p>
        </p:txBody>
      </p:sp>
      <p:pic>
        <p:nvPicPr>
          <p:cNvPr id="35842" name="Picture 2" descr="https://lena-voita.github.io/resources/lectures/seq2seq/attention/general_scheme-min.png">
            <a:extLst>
              <a:ext uri="{FF2B5EF4-FFF2-40B4-BE49-F238E27FC236}">
                <a16:creationId xmlns:a16="http://schemas.microsoft.com/office/drawing/2014/main" id="{C3F6CEE4-224E-44EE-AD87-3F3101E9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5" y="2095042"/>
            <a:ext cx="7015272" cy="412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681D43-0788-4AE9-A3D1-F67DC5C907E3}"/>
              </a:ext>
            </a:extLst>
          </p:cNvPr>
          <p:cNvSpPr/>
          <p:nvPr/>
        </p:nvSpPr>
        <p:spPr>
          <a:xfrm>
            <a:off x="346840" y="6296672"/>
            <a:ext cx="8975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https://lena-voita.github.io/nlp_course/seq2seq_and_attention.html#transformer_intro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4168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9BA0ED-AB9A-4CB3-99AE-F294EE541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E113A2-757F-4DDE-917A-B19E826C8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A23C5F-A9EC-4770-B1E0-3684658F0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94B92F-34DB-4DD7-920C-DD963FD44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3FF975-F534-450C-BC43-D11288F94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BF7B66D-6230-4D23-BAF3-21EA54C32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2E56298-3B25-4211-9CC8-E9AE486864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E062635-7CEA-4880-B370-F5378842A8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Attention</a:t>
            </a:r>
            <a:r>
              <a:rPr lang="ru-RU" sz="2800" b="1" dirty="0">
                <a:solidFill>
                  <a:srgbClr val="FF0000"/>
                </a:solidFill>
              </a:rPr>
              <a:t>: </a:t>
            </a:r>
            <a:r>
              <a:rPr lang="ru-RU" sz="2800" b="1" dirty="0" err="1">
                <a:solidFill>
                  <a:srgbClr val="FF0000"/>
                </a:solidFill>
              </a:rPr>
              <a:t>верхнеуровневое</a:t>
            </a:r>
            <a:r>
              <a:rPr lang="ru-RU" sz="2800" b="1" dirty="0">
                <a:solidFill>
                  <a:srgbClr val="FF0000"/>
                </a:solidFill>
              </a:rPr>
              <a:t> представление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681D43-0788-4AE9-A3D1-F67DC5C907E3}"/>
              </a:ext>
            </a:extLst>
          </p:cNvPr>
          <p:cNvSpPr/>
          <p:nvPr/>
        </p:nvSpPr>
        <p:spPr>
          <a:xfrm>
            <a:off x="346840" y="6296672"/>
            <a:ext cx="8975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12"/>
              </a:rPr>
              <a:t>https://lena-voita.github.io/nlp_course/seq2seq_and_attention.html#transformer_intro</a:t>
            </a:r>
            <a:r>
              <a:rPr lang="ru-RU" dirty="0"/>
              <a:t> </a:t>
            </a:r>
          </a:p>
        </p:txBody>
      </p:sp>
      <p:pic>
        <p:nvPicPr>
          <p:cNvPr id="1026" name="Picture 2" descr="https://lena-voita.github.io/resources/lectures/seq2seq/attention/computation_scheme-min.png">
            <a:extLst>
              <a:ext uri="{FF2B5EF4-FFF2-40B4-BE49-F238E27FC236}">
                <a16:creationId xmlns:a16="http://schemas.microsoft.com/office/drawing/2014/main" id="{6DE6B559-7374-4D58-838F-02639773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4" y="1961771"/>
            <a:ext cx="4922964" cy="315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: изогнутая вниз 7">
            <a:extLst>
              <a:ext uri="{FF2B5EF4-FFF2-40B4-BE49-F238E27FC236}">
                <a16:creationId xmlns:a16="http://schemas.microsoft.com/office/drawing/2014/main" id="{2055B68A-2027-4E7D-A18D-4DA6B1DC70CA}"/>
              </a:ext>
            </a:extLst>
          </p:cNvPr>
          <p:cNvSpPr/>
          <p:nvPr/>
        </p:nvSpPr>
        <p:spPr>
          <a:xfrm>
            <a:off x="4439920" y="1091409"/>
            <a:ext cx="2651760" cy="644434"/>
          </a:xfrm>
          <a:prstGeom prst="curved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0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Обратно к трансформерам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681D43-0788-4AE9-A3D1-F67DC5C907E3}"/>
              </a:ext>
            </a:extLst>
          </p:cNvPr>
          <p:cNvSpPr/>
          <p:nvPr/>
        </p:nvSpPr>
        <p:spPr>
          <a:xfrm>
            <a:off x="346840" y="6296672"/>
            <a:ext cx="8975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https://lena-voita.github.io/nlp_course/seq2seq_and_attention.html#transformer_intro</a:t>
            </a:r>
            <a:r>
              <a:rPr lang="ru-RU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82F37F-7845-42AA-B606-D742CA073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950" y="2533136"/>
            <a:ext cx="8466099" cy="290321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E44A926-1CE9-4344-B059-DB2F0B419992}"/>
              </a:ext>
            </a:extLst>
          </p:cNvPr>
          <p:cNvSpPr/>
          <p:nvPr/>
        </p:nvSpPr>
        <p:spPr>
          <a:xfrm>
            <a:off x="849722" y="1414285"/>
            <a:ext cx="110171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9900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В противовес моделям-предшественникам, где обработка внутри </a:t>
            </a:r>
            <a:r>
              <a:rPr lang="ru-RU" dirty="0" err="1">
                <a:solidFill>
                  <a:srgbClr val="111111"/>
                </a:solidFill>
                <a:latin typeface="Helvetica" panose="020B0604020202020204" pitchFamily="34" charset="0"/>
              </a:rPr>
              <a:t>энкодера</a:t>
            </a:r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 и декодера выполняется с помощью сверток и рекуррентных блоков, Трансформер оперирует только вниманием!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5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Self-Attention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45260-EE17-4604-AA65-25CE62CFF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97" y="1401157"/>
            <a:ext cx="7524750" cy="44958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C15AD39-7830-4CB6-80E3-E24806D93E6A}"/>
              </a:ext>
            </a:extLst>
          </p:cNvPr>
          <p:cNvSpPr/>
          <p:nvPr/>
        </p:nvSpPr>
        <p:spPr>
          <a:xfrm>
            <a:off x="367334" y="1118751"/>
            <a:ext cx="389886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Decoder-encoder attention </a:t>
            </a:r>
            <a:r>
              <a:rPr lang="ru-RU" sz="2400" dirty="0"/>
              <a:t>смотрит:</a:t>
            </a:r>
          </a:p>
          <a:p>
            <a:r>
              <a:rPr lang="ru-RU" sz="2400" b="1" dirty="0"/>
              <a:t>Из</a:t>
            </a:r>
            <a:r>
              <a:rPr lang="ru-RU" sz="2400" dirty="0"/>
              <a:t>: одного текущего состояния декодера</a:t>
            </a:r>
          </a:p>
          <a:p>
            <a:r>
              <a:rPr lang="ru-RU" sz="2400" b="1" dirty="0"/>
              <a:t>На</a:t>
            </a:r>
            <a:r>
              <a:rPr lang="ru-RU" sz="2400" dirty="0"/>
              <a:t>: все состояния </a:t>
            </a:r>
            <a:r>
              <a:rPr lang="ru-RU" sz="2400" dirty="0" err="1"/>
              <a:t>энкодера</a:t>
            </a:r>
            <a:endParaRPr lang="ru-RU" sz="2400" dirty="0"/>
          </a:p>
          <a:p>
            <a:endParaRPr lang="ru-RU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Self-attention</a:t>
            </a:r>
            <a:r>
              <a:rPr lang="en-US" sz="2400" dirty="0"/>
              <a:t> </a:t>
            </a:r>
            <a:r>
              <a:rPr lang="ru-RU" sz="2400" dirty="0"/>
              <a:t>смотрит:</a:t>
            </a:r>
          </a:p>
          <a:p>
            <a:r>
              <a:rPr lang="ru-RU" sz="2400" b="1" dirty="0"/>
              <a:t>Из</a:t>
            </a:r>
            <a:r>
              <a:rPr lang="ru-RU" sz="2400" dirty="0"/>
              <a:t>: каждого состояния всего набора состояний</a:t>
            </a:r>
          </a:p>
          <a:p>
            <a:r>
              <a:rPr lang="ru-RU" sz="2400" b="1" dirty="0"/>
              <a:t>На</a:t>
            </a:r>
            <a:r>
              <a:rPr lang="ru-RU" sz="2400" dirty="0"/>
              <a:t>: все другие состояния в том же наборе состояний</a:t>
            </a:r>
          </a:p>
        </p:txBody>
      </p:sp>
    </p:spTree>
    <p:extLst>
      <p:ext uri="{BB962C8B-B14F-4D97-AF65-F5344CB8AC3E}">
        <p14:creationId xmlns:p14="http://schemas.microsoft.com/office/powerpoint/2010/main" val="326758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3662812" y="3136612"/>
            <a:ext cx="53909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3200" dirty="0"/>
              <a:t>СВЕРТОЧНЫЕ 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3818874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Query, Key, and Value </a:t>
            </a:r>
            <a:r>
              <a:rPr lang="ru-RU" sz="2800" b="1" dirty="0">
                <a:solidFill>
                  <a:srgbClr val="FF0000"/>
                </a:solidFill>
              </a:rPr>
              <a:t>в</a:t>
            </a:r>
            <a:r>
              <a:rPr lang="en-US" sz="2800" b="1" dirty="0">
                <a:solidFill>
                  <a:srgbClr val="FF0000"/>
                </a:solidFill>
              </a:rPr>
              <a:t> Self-Attention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2050" name="Picture 2" descr="https://lena-voita.github.io/resources/lectures/seq2seq/transformer/qkv_explained-min.png">
            <a:extLst>
              <a:ext uri="{FF2B5EF4-FFF2-40B4-BE49-F238E27FC236}">
                <a16:creationId xmlns:a16="http://schemas.microsoft.com/office/drawing/2014/main" id="{1F3EB818-5DE2-40A5-918A-1E8ED4C2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28" y="1224924"/>
            <a:ext cx="8353743" cy="504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EF1864-3419-4713-8298-0B84BBF12DA5}"/>
              </a:ext>
            </a:extLst>
          </p:cNvPr>
          <p:cNvSpPr/>
          <p:nvPr/>
        </p:nvSpPr>
        <p:spPr>
          <a:xfrm>
            <a:off x="233680" y="6268709"/>
            <a:ext cx="8879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https://lena-voita.github.io/nlp_course/seq2seq_and_attention.html#transformer_intro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1341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Вычисление выхода </a:t>
            </a:r>
            <a:r>
              <a:rPr lang="en-US" sz="2800" b="1" dirty="0">
                <a:solidFill>
                  <a:srgbClr val="FF0000"/>
                </a:solidFill>
              </a:rPr>
              <a:t>Attention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8A3041-F5C0-47F2-83DB-614C9A9EC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093" y="1146537"/>
            <a:ext cx="8405813" cy="47625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A50D44F-68E5-47A9-90A9-497B7CAB6BD3}"/>
              </a:ext>
            </a:extLst>
          </p:cNvPr>
          <p:cNvSpPr/>
          <p:nvPr/>
        </p:nvSpPr>
        <p:spPr>
          <a:xfrm>
            <a:off x="81280" y="6113810"/>
            <a:ext cx="1153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https://medium.com/ai%C2%B3-theory-practice-business/attention-in-recommendation-systems-794c796a3063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668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Multi-Head Attention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6146" name="Picture 2" descr="[video-to-gif output image]">
            <a:extLst>
              <a:ext uri="{FF2B5EF4-FFF2-40B4-BE49-F238E27FC236}">
                <a16:creationId xmlns:a16="http://schemas.microsoft.com/office/drawing/2014/main" id="{13257F6D-AA50-40B5-957C-381AA01FD1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59" y="1033462"/>
            <a:ext cx="4922787" cy="513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55FA73-0B53-4A15-A733-A5878ABC7FAF}"/>
              </a:ext>
            </a:extLst>
          </p:cNvPr>
          <p:cNvSpPr/>
          <p:nvPr/>
        </p:nvSpPr>
        <p:spPr>
          <a:xfrm>
            <a:off x="254000" y="5694541"/>
            <a:ext cx="3982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https://lena-voita.github.io/nlp_course/seq2seq_and_attention.html#transformer_intro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80300C4-532A-4DDC-9575-2E9B4A4E282D}"/>
              </a:ext>
            </a:extLst>
          </p:cNvPr>
          <p:cNvSpPr/>
          <p:nvPr/>
        </p:nvSpPr>
        <p:spPr>
          <a:xfrm>
            <a:off x="401054" y="1024453"/>
            <a:ext cx="53698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</a:rPr>
              <a:t>Multi-Head Attention </a:t>
            </a:r>
            <a:r>
              <a:rPr lang="ru-RU" sz="2400" dirty="0"/>
              <a:t>имеет несколько «голов», которые работаю независимо друг от друга. Таким образом, модель может фокусироваться на разных вещах.</a:t>
            </a:r>
          </a:p>
          <a:p>
            <a:pPr algn="just"/>
            <a:r>
              <a:rPr lang="ru-RU" sz="2400" dirty="0"/>
              <a:t>В такой постановке результаты нескольких механизмов внимания комбинируются между собой: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4DC8F3-DBF3-416E-8256-ADCBA34D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" y="4154129"/>
            <a:ext cx="5516879" cy="9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38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Transformer: </a:t>
            </a:r>
            <a:r>
              <a:rPr lang="ru-RU" sz="2800" b="1" dirty="0">
                <a:solidFill>
                  <a:srgbClr val="FF0000"/>
                </a:solidFill>
              </a:rPr>
              <a:t>Архитектура модели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55FA73-0B53-4A15-A733-A5878ABC7FAF}"/>
              </a:ext>
            </a:extLst>
          </p:cNvPr>
          <p:cNvSpPr/>
          <p:nvPr/>
        </p:nvSpPr>
        <p:spPr>
          <a:xfrm>
            <a:off x="320040" y="6157764"/>
            <a:ext cx="966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https://lena-voita.github.io/nlp_course/seq2seq_and_attention.html#transformer_intro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7170" name="Picture 2" descr="https://lena-voita.github.io/resources/lectures/seq2seq/transformer/model-min.png">
            <a:extLst>
              <a:ext uri="{FF2B5EF4-FFF2-40B4-BE49-F238E27FC236}">
                <a16:creationId xmlns:a16="http://schemas.microsoft.com/office/drawing/2014/main" id="{1F21B0FC-F267-4D6E-AD80-D0F5843A5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25" y="1219096"/>
            <a:ext cx="8864950" cy="47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Positional encoding (</a:t>
            </a:r>
            <a:r>
              <a:rPr lang="ru-RU" sz="2800" b="1" dirty="0">
                <a:solidFill>
                  <a:srgbClr val="FF0000"/>
                </a:solidFill>
              </a:rPr>
              <a:t>позиционное кодирование)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55FA73-0B53-4A15-A733-A5878ABC7FAF}"/>
              </a:ext>
            </a:extLst>
          </p:cNvPr>
          <p:cNvSpPr/>
          <p:nvPr/>
        </p:nvSpPr>
        <p:spPr>
          <a:xfrm>
            <a:off x="320040" y="6157764"/>
            <a:ext cx="966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https://lena-voita.github.io/nlp_course/seq2seq_and_attention.html#transformer_intro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8194" name="Picture 2" descr="https://lena-voita.github.io/resources/lectures/seq2seq/transformer/positional_encoding-min.png">
            <a:extLst>
              <a:ext uri="{FF2B5EF4-FFF2-40B4-BE49-F238E27FC236}">
                <a16:creationId xmlns:a16="http://schemas.microsoft.com/office/drawing/2014/main" id="{034BAF79-E5D2-41DF-AA6A-B07E3C2F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31" y="1270338"/>
            <a:ext cx="5385137" cy="416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B0E5FB-5E93-4A67-B237-102CC333C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35" y="4400779"/>
            <a:ext cx="4372585" cy="126700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1956EB-11E9-439D-9C5C-E9F10B862EA0}"/>
              </a:ext>
            </a:extLst>
          </p:cNvPr>
          <p:cNvSpPr/>
          <p:nvPr/>
        </p:nvSpPr>
        <p:spPr>
          <a:xfrm>
            <a:off x="401054" y="1024453"/>
            <a:ext cx="536982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/>
              <a:t>Поскольку в трансформере нет рекуррентных слоев, он не знает порядок входных токенов. Для этого в модели трансформера есть дополнительный набор </a:t>
            </a:r>
            <a:r>
              <a:rPr lang="ru-RU" sz="2200" b="1" dirty="0" err="1"/>
              <a:t>эмбеддингов</a:t>
            </a:r>
            <a:r>
              <a:rPr lang="ru-RU" sz="2200" b="1" dirty="0"/>
              <a:t> для позиций слов</a:t>
            </a:r>
            <a:r>
              <a:rPr lang="ru-RU" sz="2200" dirty="0"/>
              <a:t>. </a:t>
            </a:r>
          </a:p>
          <a:p>
            <a:pPr algn="just"/>
            <a:r>
              <a:rPr lang="ru-RU" sz="2200" dirty="0"/>
              <a:t>Позиционные </a:t>
            </a:r>
            <a:r>
              <a:rPr lang="ru-RU" sz="2200" dirty="0" err="1"/>
              <a:t>эмбеддинги</a:t>
            </a:r>
            <a:r>
              <a:rPr lang="ru-RU" sz="2200" dirty="0"/>
              <a:t> можно выучивать, однако фиксированное кодирование положения токенов не ухудшает качество, и поэтому используется вместо обучения: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4879C2-91F9-4426-9BBA-DC5426C1271C}"/>
              </a:ext>
            </a:extLst>
          </p:cNvPr>
          <p:cNvSpPr/>
          <p:nvPr/>
        </p:nvSpPr>
        <p:spPr>
          <a:xfrm>
            <a:off x="401054" y="5614669"/>
            <a:ext cx="114861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В таком случае, входное представление токенов – сумма </a:t>
            </a:r>
            <a:r>
              <a:rPr lang="ru-RU" sz="2200" dirty="0" err="1"/>
              <a:t>эмбеддингов</a:t>
            </a:r>
            <a:r>
              <a:rPr lang="ru-RU" sz="2200" dirty="0"/>
              <a:t> токена и позиции. </a:t>
            </a:r>
          </a:p>
        </p:txBody>
      </p:sp>
    </p:spTree>
    <p:extLst>
      <p:ext uri="{BB962C8B-B14F-4D97-AF65-F5344CB8AC3E}">
        <p14:creationId xmlns:p14="http://schemas.microsoft.com/office/powerpoint/2010/main" val="3185797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rgbClr val="FF0000"/>
                </a:solidFill>
              </a:rPr>
              <a:t>Токенизация</a:t>
            </a:r>
            <a:r>
              <a:rPr lang="ru-RU" sz="2800" b="1" dirty="0">
                <a:solidFill>
                  <a:srgbClr val="FF0000"/>
                </a:solidFill>
              </a:rPr>
              <a:t> на уровне </a:t>
            </a:r>
            <a:r>
              <a:rPr lang="ru-RU" sz="2800" b="1" dirty="0" err="1">
                <a:solidFill>
                  <a:srgbClr val="FF0000"/>
                </a:solidFill>
              </a:rPr>
              <a:t>подслов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149C3-0B58-4242-9918-7B740802189F}"/>
              </a:ext>
            </a:extLst>
          </p:cNvPr>
          <p:cNvSpPr txBox="1"/>
          <p:nvPr/>
        </p:nvSpPr>
        <p:spPr>
          <a:xfrm>
            <a:off x="4918654" y="1719970"/>
            <a:ext cx="1804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ТОКЕНИЗАЦИЯ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EE33E-2254-46EC-A9C6-7E409877A715}"/>
              </a:ext>
            </a:extLst>
          </p:cNvPr>
          <p:cNvSpPr txBox="1"/>
          <p:nvPr/>
        </p:nvSpPr>
        <p:spPr>
          <a:xfrm>
            <a:off x="2633330" y="2595144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УРОВЕНЬ СЛОВ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28214-2866-41DC-9665-EE36209578B7}"/>
              </a:ext>
            </a:extLst>
          </p:cNvPr>
          <p:cNvSpPr txBox="1"/>
          <p:nvPr/>
        </p:nvSpPr>
        <p:spPr>
          <a:xfrm>
            <a:off x="7171708" y="2593496"/>
            <a:ext cx="232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УРОВЕНЬ ПОДСЛОВ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4B265-99C5-4C44-BA13-53F9057976EF}"/>
              </a:ext>
            </a:extLst>
          </p:cNvPr>
          <p:cNvSpPr txBox="1"/>
          <p:nvPr/>
        </p:nvSpPr>
        <p:spPr>
          <a:xfrm>
            <a:off x="1670727" y="3158736"/>
            <a:ext cx="346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F9900"/>
                </a:solidFill>
              </a:rPr>
              <a:t>ФИСИРОВАННЫЙ СЛОВАРЬ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8C0E0-6693-4261-ACFB-A7AB761F5F21}"/>
              </a:ext>
            </a:extLst>
          </p:cNvPr>
          <p:cNvSpPr txBox="1"/>
          <p:nvPr/>
        </p:nvSpPr>
        <p:spPr>
          <a:xfrm>
            <a:off x="1670727" y="3779227"/>
            <a:ext cx="37689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F9900"/>
                </a:solidFill>
              </a:rPr>
              <a:t>МОЖНО ОБРАБОТАТЬ ТОЛЬКО</a:t>
            </a:r>
          </a:p>
          <a:p>
            <a:r>
              <a:rPr lang="ru-RU" sz="2000" dirty="0">
                <a:solidFill>
                  <a:srgbClr val="FF9900"/>
                </a:solidFill>
              </a:rPr>
              <a:t>ФИКСИРОВАННОЕ КОЛИЧЕСТВО</a:t>
            </a:r>
          </a:p>
          <a:p>
            <a:r>
              <a:rPr lang="ru-RU" sz="2000" dirty="0">
                <a:solidFill>
                  <a:srgbClr val="FF9900"/>
                </a:solidFill>
              </a:rPr>
              <a:t>СЛОВ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C4F73-05FA-40C8-9EF3-1BC0FF11D19D}"/>
              </a:ext>
            </a:extLst>
          </p:cNvPr>
          <p:cNvSpPr txBox="1"/>
          <p:nvPr/>
        </p:nvSpPr>
        <p:spPr>
          <a:xfrm>
            <a:off x="6815089" y="3166309"/>
            <a:ext cx="30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CC00"/>
                </a:solidFill>
              </a:rPr>
              <a:t>«ОТКРЫТЫЙ СЛОВАРЬ»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BD4DA-B75E-49BE-BD98-D85D28919DB0}"/>
              </a:ext>
            </a:extLst>
          </p:cNvPr>
          <p:cNvSpPr txBox="1"/>
          <p:nvPr/>
        </p:nvSpPr>
        <p:spPr>
          <a:xfrm>
            <a:off x="6815089" y="3786800"/>
            <a:ext cx="50372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CC00"/>
                </a:solidFill>
              </a:rPr>
              <a:t>РЕДКИЕ И НЕИЗВЕСТНЫЕ СЛОВА</a:t>
            </a:r>
          </a:p>
          <a:p>
            <a:r>
              <a:rPr lang="ru-RU" sz="2000" dirty="0">
                <a:solidFill>
                  <a:srgbClr val="00CC00"/>
                </a:solidFill>
              </a:rPr>
              <a:t>КОДИРУЮТСЯ КАК ПОДСЛЕДОВАТЕЛЬНОСТИ</a:t>
            </a:r>
          </a:p>
          <a:p>
            <a:r>
              <a:rPr lang="ru-RU" sz="2000" dirty="0">
                <a:solidFill>
                  <a:srgbClr val="00CC00"/>
                </a:solidFill>
              </a:rPr>
              <a:t>ПОДСЛОВ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C8B3531-892F-4B1F-B29F-77E78E2839A6}"/>
              </a:ext>
            </a:extLst>
          </p:cNvPr>
          <p:cNvCxnSpPr>
            <a:cxnSpLocks/>
          </p:cNvCxnSpPr>
          <p:nvPr/>
        </p:nvCxnSpPr>
        <p:spPr>
          <a:xfrm flipH="1" flipV="1">
            <a:off x="6815089" y="2091603"/>
            <a:ext cx="748252" cy="320408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1744951-F295-481B-93A6-CEEE5CE718B5}"/>
              </a:ext>
            </a:extLst>
          </p:cNvPr>
          <p:cNvCxnSpPr>
            <a:cxnSpLocks/>
          </p:cNvCxnSpPr>
          <p:nvPr/>
        </p:nvCxnSpPr>
        <p:spPr>
          <a:xfrm flipV="1">
            <a:off x="4037857" y="2091603"/>
            <a:ext cx="748252" cy="320408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86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Byte Pair Encoding (BPE)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DC166D-B6CC-4404-9FC3-113F3E633212}"/>
              </a:ext>
            </a:extLst>
          </p:cNvPr>
          <p:cNvSpPr/>
          <p:nvPr/>
        </p:nvSpPr>
        <p:spPr>
          <a:xfrm>
            <a:off x="603100" y="5987018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https://arxiv.org/pdf/1508.07909.pdf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EAC18CC-4E81-47DE-BCF7-CFE434074036}"/>
              </a:ext>
            </a:extLst>
          </p:cNvPr>
          <p:cNvSpPr/>
          <p:nvPr/>
        </p:nvSpPr>
        <p:spPr>
          <a:xfrm>
            <a:off x="767254" y="1044188"/>
            <a:ext cx="102580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Исходная идея </a:t>
            </a:r>
            <a:r>
              <a:rPr lang="ru-RU" sz="2400" b="1" dirty="0"/>
              <a:t>кодирования пар байтов </a:t>
            </a:r>
            <a:r>
              <a:rPr lang="ru-RU" sz="2400" dirty="0"/>
              <a:t>(</a:t>
            </a:r>
            <a:r>
              <a:rPr lang="ru-RU" sz="2400" b="1" dirty="0"/>
              <a:t>BPE</a:t>
            </a:r>
            <a:r>
              <a:rPr lang="ru-RU" sz="2400" dirty="0"/>
              <a:t>) (</a:t>
            </a:r>
            <a:r>
              <a:rPr lang="ru-RU" sz="2400" dirty="0" err="1"/>
              <a:t>Gage</a:t>
            </a:r>
            <a:r>
              <a:rPr lang="ru-RU" sz="2400" dirty="0"/>
              <a:t>, 1994) - это простой метод сжатия данных, который итеративно заменяет наиболее часто встречающуюся пару байтов в последовательности одним неиспользуемым байтом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То, что мы сейчас называем BPE, является адаптацией этого алгоритма для сегментации слов. Вместо объединения часто используемых пар байтов он объединяет символы или последовательности символов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BPE </a:t>
            </a:r>
            <a:r>
              <a:rPr lang="ru-RU" sz="2400" dirty="0"/>
              <a:t>алгоритм</a:t>
            </a:r>
            <a:r>
              <a:rPr lang="en-US" sz="2400" dirty="0"/>
              <a:t> </a:t>
            </a:r>
            <a:r>
              <a:rPr lang="ru-RU" sz="2400" dirty="0"/>
              <a:t>состоит из двух частей</a:t>
            </a:r>
            <a:r>
              <a:rPr lang="en-US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тренировка</a:t>
            </a:r>
            <a:r>
              <a:rPr lang="en-US" sz="2400" dirty="0"/>
              <a:t> – </a:t>
            </a:r>
            <a:r>
              <a:rPr lang="ru-RU" sz="2400" dirty="0"/>
              <a:t>обучение</a:t>
            </a:r>
            <a:r>
              <a:rPr lang="en-US" sz="2400" dirty="0"/>
              <a:t> "BPE </a:t>
            </a:r>
            <a:r>
              <a:rPr lang="ru-RU" sz="2400" dirty="0"/>
              <a:t>правил</a:t>
            </a:r>
            <a:r>
              <a:rPr lang="en-US" sz="2400" dirty="0"/>
              <a:t>";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инференс</a:t>
            </a:r>
            <a:r>
              <a:rPr lang="en-US" sz="2400" dirty="0"/>
              <a:t> - </a:t>
            </a:r>
            <a:r>
              <a:rPr lang="ru-RU" sz="2400" dirty="0"/>
              <a:t>применение</a:t>
            </a:r>
            <a:r>
              <a:rPr lang="en-US" sz="2400" dirty="0"/>
              <a:t> </a:t>
            </a:r>
            <a:r>
              <a:rPr lang="ru-RU" sz="2400" dirty="0"/>
              <a:t>изученных правил</a:t>
            </a:r>
            <a:r>
              <a:rPr lang="en-US" sz="2400" dirty="0"/>
              <a:t> </a:t>
            </a:r>
            <a:r>
              <a:rPr lang="ru-RU" sz="2400" dirty="0"/>
              <a:t>для сегментации текста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25115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510C7C77-F969-443F-BDEF-7CB62E38D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70B918-1CDB-4F31-84CA-C444C38A0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8E50FA-7A0C-4829-B74A-C8D3CBDCF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3965C5-4466-40C2-A842-C7FDB06D1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10BD54-4A62-465A-B15C-023FBE98A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645B58-F9B1-421E-BF11-9CE56281E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E7CC615-7B38-47B6-BC9A-8C98CE82BD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98D435D-467A-4EAA-A5A2-17A8D2E69C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E33FAB3-7DEC-4C62-9370-3CE053C3F3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02A8464-BEEC-452A-A2B0-E1FB6BC706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62C494-95F9-41BF-A832-A1034AC808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C8AC577-193F-496E-B7BF-25DB5F5B4B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374DE39-81EF-4C22-855C-8317795ACB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F4FE2BB-1E24-45F1-A268-B3075BAE29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A58F525-ADEB-4B5B-AEFD-7E374B78CD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CEE71B7-205F-4EAD-866D-54C3049E72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15AFB03-118D-48B5-92DB-962618CE18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4426F46-FB47-40BA-8C1F-B8793BA55C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2507A8A-A4F3-4C0E-BEA6-CDC4B7164F4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03F14C4-48E6-474B-875B-7CEB81C12C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501289A-2373-444C-9D5C-050471CD0A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430B34E8-64E1-4D68-BC06-373ACEEB018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768C2E3-035A-400F-AAD9-9E5E2E8A445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Byte Pair Encoding</a:t>
            </a:r>
            <a:r>
              <a:rPr lang="ru-RU" sz="2800" b="1" dirty="0">
                <a:solidFill>
                  <a:srgbClr val="FF0000"/>
                </a:solidFill>
              </a:rPr>
              <a:t>: обучение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DC166D-B6CC-4404-9FC3-113F3E633212}"/>
              </a:ext>
            </a:extLst>
          </p:cNvPr>
          <p:cNvSpPr/>
          <p:nvPr/>
        </p:nvSpPr>
        <p:spPr>
          <a:xfrm>
            <a:off x="603100" y="5987018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7"/>
              </a:rPr>
              <a:t>https://arxiv.org/pdf/1508.07909.pdf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226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7A2BC68A-ADA3-4F11-B952-7567C3F9F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C474057-2A70-477B-B5EF-AC54C4439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C10143F1-86FA-4C3A-9B63-9B5B8488D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720086E-D13E-4B72-895C-45D0182BD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7ACD64E7-B135-42F6-BDB7-0806FD1FB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D21E90-C9C4-44BD-AA25-6D0FA6F4EE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7C3611-0C89-427D-AA45-577E8AEDA6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72D0DC6-BD04-4025-83C2-E8550D286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75612B-EF75-4EBF-A54C-386D8B6E3E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7D02274-BBC4-4686-881E-88076868E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C23A4F5-0D71-4D79-A37E-2281D749EB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06AD1B-7E31-4BE1-9583-FD50D5F77A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0E6D610-93C6-4C74-A3FF-BDED6234B7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CE3C4E7-92C7-4F21-A1A2-10072F9157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82991AC-3A96-46E9-9882-7E0AB8C37C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8157552-C5FA-49C7-8D4E-6D5CDB0AD1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F91B8BB-1BC4-44F4-ABF7-E7A88537E4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138DE1E-3657-4C0A-BCED-63E4E6CF32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A137CB7-D989-4A02-86DC-CB2B6063E0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82D980E-E2BA-471D-B69F-AAE6ECEEDC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E75D526-AE1D-4883-893B-6749BD9371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C14C6DAB-7D07-4E80-B415-184D4679CFC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6DCBC6B-DB98-4991-BC76-545FEB6C4F5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5F09D20-2BD1-446F-832D-90B91D45A8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FA0CB51-0EA5-4D4A-AB3E-8C524C29B8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694AAE1-057E-486A-86E1-E2ABA62D17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069DE44-A9E6-475B-B50A-D26723E27D0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D7FDC661-A894-4661-99CE-3AB5181D4F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BCFADC5-C6B7-4084-B3D7-E0C8AA719F6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30875BF4-0440-496A-887A-80B8A8942EA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Byte Pair Encoding</a:t>
            </a:r>
            <a:r>
              <a:rPr lang="ru-RU" sz="2800" b="1" dirty="0">
                <a:solidFill>
                  <a:srgbClr val="FF0000"/>
                </a:solidFill>
              </a:rPr>
              <a:t>: </a:t>
            </a:r>
            <a:r>
              <a:rPr lang="ru-RU" sz="2800" b="1" dirty="0" err="1">
                <a:solidFill>
                  <a:srgbClr val="FF0000"/>
                </a:solidFill>
              </a:rPr>
              <a:t>инференс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DC166D-B6CC-4404-9FC3-113F3E633212}"/>
              </a:ext>
            </a:extLst>
          </p:cNvPr>
          <p:cNvSpPr/>
          <p:nvPr/>
        </p:nvSpPr>
        <p:spPr>
          <a:xfrm>
            <a:off x="603100" y="5987018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4"/>
              </a:rPr>
              <a:t>https://arxiv.org/pdf/1508.07909.pdf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40B50815-530C-4C8F-B9E9-377C8B449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A44BCFC4-6D84-484C-AA12-7D110A18CECA}"/>
              </a:ext>
            </a:extLst>
          </p:cNvPr>
          <p:cNvSpPr/>
          <p:nvPr/>
        </p:nvSpPr>
        <p:spPr>
          <a:xfrm>
            <a:off x="525365" y="1723052"/>
            <a:ext cx="58144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На первом шаге алгоритма слова сегментируются на последовательность букв.</a:t>
            </a:r>
            <a:r>
              <a:rPr lang="en-US" sz="2400" dirty="0"/>
              <a:t> </a:t>
            </a:r>
            <a:r>
              <a:rPr lang="ru-RU" sz="2400" dirty="0"/>
              <a:t>После этого итеративно выполняются 2 шага пока возможно объединение</a:t>
            </a:r>
            <a:r>
              <a:rPr lang="en-US" sz="2400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dirty="0"/>
              <a:t> выполняет поиск объединений в таблице объединений и выбирается максимальное</a:t>
            </a:r>
            <a:r>
              <a:rPr lang="en-US" sz="2400" dirty="0"/>
              <a:t>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dirty="0"/>
              <a:t> применяется это объединение</a:t>
            </a:r>
            <a:r>
              <a:rPr lang="en-US" dirty="0">
                <a:solidFill>
                  <a:srgbClr val="111111"/>
                </a:solidFill>
                <a:latin typeface="Helvetica" panose="020B0604020202020204" pitchFamily="34" charset="0"/>
              </a:rPr>
              <a:t>.</a:t>
            </a:r>
            <a:endParaRPr lang="en-US" b="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2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Трансформеры: выводы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49</a:t>
            </a:fld>
            <a:endParaRPr lang="ru-RU" dirty="0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D961441-B97A-48FF-9E8B-65BF1DFBF40D}"/>
              </a:ext>
            </a:extLst>
          </p:cNvPr>
          <p:cNvSpPr/>
          <p:nvPr/>
        </p:nvSpPr>
        <p:spPr>
          <a:xfrm>
            <a:off x="645501" y="1344268"/>
            <a:ext cx="112068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Ключевым преимуществом трансформеров по сравнению с предыдущими моделями является их способность работать с </a:t>
            </a:r>
            <a:r>
              <a:rPr lang="ru-RU" sz="2200" b="1" dirty="0"/>
              <a:t>входными последовательностями любой длины</a:t>
            </a:r>
            <a:r>
              <a:rPr lang="ru-RU" sz="2200" dirty="0"/>
              <a:t>, что позволяет им обрабатывать вводимые текстовые данные в виде целых статей или книг. Это достигается за счет использования механизма внимания, который позволяет модели фокусироваться на разных частях входной последовательности.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Трансформеры обладают</a:t>
            </a:r>
            <a:r>
              <a:rPr lang="en-US" sz="2200" dirty="0"/>
              <a:t> </a:t>
            </a:r>
            <a:r>
              <a:rPr lang="ru-RU" sz="2200" dirty="0"/>
              <a:t>способностью к </a:t>
            </a:r>
            <a:r>
              <a:rPr lang="ru-RU" sz="2200" b="1" dirty="0"/>
              <a:t>высокой степени </a:t>
            </a:r>
            <a:r>
              <a:rPr lang="ru-RU" sz="2200" b="1" dirty="0" err="1"/>
              <a:t>распараллеливаемости</a:t>
            </a:r>
            <a:r>
              <a:rPr lang="ru-RU" sz="2200" b="1" dirty="0"/>
              <a:t>,</a:t>
            </a:r>
            <a:r>
              <a:rPr lang="ru-RU" sz="2200" dirty="0"/>
              <a:t> что делает их гораздо более эффективными для обучения и запуска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Также у трансформеров сравнительно меньшее количество параметров по сравнению с рекуррентными моделями, что </a:t>
            </a:r>
            <a:r>
              <a:rPr lang="ru-RU" sz="2200" b="1" dirty="0"/>
              <a:t>снижает риск переобучения и упрощает их настройку</a:t>
            </a:r>
            <a:r>
              <a:rPr lang="ru-RU" sz="2200" dirty="0"/>
              <a:t> для решения конкретных задач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Трансформеры можно использовать </a:t>
            </a:r>
            <a:r>
              <a:rPr lang="ru-RU" sz="2200" b="1" dirty="0"/>
              <a:t>в любой задаче NLP</a:t>
            </a:r>
            <a:r>
              <a:rPr lang="ru-RU" sz="2200" dirty="0"/>
              <a:t>, но особенно заметным результатом их появления стало изменение принципа работы модели </a:t>
            </a:r>
            <a:r>
              <a:rPr lang="ru-RU" sz="2200" dirty="0" err="1"/>
              <a:t>sequence-tosequence</a:t>
            </a:r>
            <a:r>
              <a:rPr lang="ru-RU" sz="2200" dirty="0"/>
              <a:t> (последовательность к последовательности), также известной как обучение seq2seq</a:t>
            </a:r>
          </a:p>
        </p:txBody>
      </p:sp>
    </p:spTree>
    <p:extLst>
      <p:ext uri="{BB962C8B-B14F-4D97-AF65-F5344CB8AC3E}">
        <p14:creationId xmlns:p14="http://schemas.microsoft.com/office/powerpoint/2010/main" val="143350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операция свертки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8F1C4794-E379-4EE8-B905-B5694A372B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496" y="1080830"/>
            <a:ext cx="6433008" cy="469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86AAF0D-8036-4DBC-BCE8-2698512F0D4E}"/>
              </a:ext>
            </a:extLst>
          </p:cNvPr>
          <p:cNvSpPr/>
          <p:nvPr/>
        </p:nvSpPr>
        <p:spPr>
          <a:xfrm>
            <a:off x="603100" y="5983898"/>
            <a:ext cx="9483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ui-sans-serif"/>
                <a:hlinkClick r:id="rId5"/>
              </a:rPr>
              <a:t>http://deeplearning.stanford.edu/tutorial/supervised/FeatureExtractionUsingConvolution/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498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3662812" y="3136612"/>
            <a:ext cx="5390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dirty="0"/>
              <a:t>Transfer Learning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976100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Transfer learning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026" name="Picture 2" descr="https://images.datacamp.com/image/upload/v1662734969/7_Transfer_learning_7ecf310fa9.png">
            <a:extLst>
              <a:ext uri="{FF2B5EF4-FFF2-40B4-BE49-F238E27FC236}">
                <a16:creationId xmlns:a16="http://schemas.microsoft.com/office/drawing/2014/main" id="{DF1ADEA4-31D0-4CB4-B79E-F9393D5B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83" y="1556644"/>
            <a:ext cx="6632217" cy="460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C0E6DA2-CE89-4915-9FF2-63FA86E188EB}"/>
              </a:ext>
            </a:extLst>
          </p:cNvPr>
          <p:cNvSpPr/>
          <p:nvPr/>
        </p:nvSpPr>
        <p:spPr>
          <a:xfrm>
            <a:off x="525366" y="1723052"/>
            <a:ext cx="41962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solidFill>
                  <a:srgbClr val="111111"/>
                </a:solidFill>
                <a:latin typeface="Helvetica" panose="020B0604020202020204" pitchFamily="34" charset="0"/>
              </a:rPr>
              <a:t>Transfer</a:t>
            </a:r>
            <a:r>
              <a:rPr lang="ru-RU" b="1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ru-RU" b="1" dirty="0" err="1">
                <a:solidFill>
                  <a:srgbClr val="111111"/>
                </a:solidFill>
                <a:latin typeface="Helvetica" panose="020B0604020202020204" pitchFamily="34" charset="0"/>
              </a:rPr>
              <a:t>Learning</a:t>
            </a:r>
            <a:r>
              <a:rPr lang="ru-RU" b="1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(трансферное обучение, перенос обучения) — это подраздел машинного обучения, целью которого является применение знаний, полученных из одной задачи, к другой целевой задаче.</a:t>
            </a:r>
            <a:r>
              <a:rPr lang="ru-RU" b="1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</a:p>
          <a:p>
            <a:pPr algn="just"/>
            <a:r>
              <a:rPr lang="ru-RU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При использовании данного подхода процесс обучения может быть ускорен, требуется меньше данных для тренировки, можно достичь лучших результатов</a:t>
            </a:r>
            <a:endParaRPr lang="en-US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14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Таксономия </a:t>
            </a:r>
            <a:r>
              <a:rPr lang="en-US" sz="2800" b="1" dirty="0">
                <a:solidFill>
                  <a:srgbClr val="FF0000"/>
                </a:solidFill>
              </a:rPr>
              <a:t>transfer learning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03C6B95-C07D-4B1E-B5D1-1B819DAC571C}"/>
              </a:ext>
            </a:extLst>
          </p:cNvPr>
          <p:cNvSpPr/>
          <p:nvPr/>
        </p:nvSpPr>
        <p:spPr>
          <a:xfrm>
            <a:off x="334868" y="6169109"/>
            <a:ext cx="537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https://www.ruder.io/state-of-transfer-learning-in-nlp/</a:t>
            </a:r>
            <a:r>
              <a:rPr lang="en-US" dirty="0"/>
              <a:t> 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8E73CC9-F98F-4CBB-A69E-028FE9EBD907}"/>
              </a:ext>
            </a:extLst>
          </p:cNvPr>
          <p:cNvGrpSpPr/>
          <p:nvPr/>
        </p:nvGrpSpPr>
        <p:grpSpPr>
          <a:xfrm>
            <a:off x="2184318" y="1141416"/>
            <a:ext cx="8097601" cy="5043081"/>
            <a:chOff x="183754" y="1287179"/>
            <a:chExt cx="8097601" cy="50430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C851C9-1227-48DE-B0FD-3813796E43A5}"/>
                </a:ext>
              </a:extLst>
            </p:cNvPr>
            <p:cNvSpPr txBox="1"/>
            <p:nvPr/>
          </p:nvSpPr>
          <p:spPr>
            <a:xfrm>
              <a:off x="183754" y="3429000"/>
              <a:ext cx="148373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Transfer learning</a:t>
              </a:r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309BEF-3026-4E92-A61D-BD30F34F4EBE}"/>
                </a:ext>
              </a:extLst>
            </p:cNvPr>
            <p:cNvSpPr txBox="1"/>
            <p:nvPr/>
          </p:nvSpPr>
          <p:spPr>
            <a:xfrm>
              <a:off x="2474674" y="2095096"/>
              <a:ext cx="1787100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 err="1"/>
                <a:t>Трансдуктивное</a:t>
              </a:r>
              <a:r>
                <a:rPr lang="ru-RU" dirty="0"/>
                <a:t> </a:t>
              </a:r>
              <a:r>
                <a:rPr lang="ru-RU" dirty="0" err="1"/>
                <a:t>обучние</a:t>
              </a:r>
              <a:endParaRPr lang="ru-RU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6FA68B-7633-4C2C-85CD-2485F5E60C5F}"/>
                </a:ext>
              </a:extLst>
            </p:cNvPr>
            <p:cNvSpPr txBox="1"/>
            <p:nvPr/>
          </p:nvSpPr>
          <p:spPr>
            <a:xfrm>
              <a:off x="2485166" y="4922153"/>
              <a:ext cx="1787100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Индуктивное </a:t>
              </a:r>
              <a:r>
                <a:rPr lang="ru-RU" dirty="0" err="1"/>
                <a:t>обучние</a:t>
              </a:r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4B4DF-092D-4467-BF87-B827A10BA76F}"/>
                </a:ext>
              </a:extLst>
            </p:cNvPr>
            <p:cNvSpPr txBox="1"/>
            <p:nvPr/>
          </p:nvSpPr>
          <p:spPr>
            <a:xfrm>
              <a:off x="6220016" y="1431218"/>
              <a:ext cx="206133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Адаптация домена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8C58CC-DEC6-4E6B-AB0B-3F091E5A29EB}"/>
                </a:ext>
              </a:extLst>
            </p:cNvPr>
            <p:cNvSpPr txBox="1"/>
            <p:nvPr/>
          </p:nvSpPr>
          <p:spPr>
            <a:xfrm>
              <a:off x="6220017" y="2684537"/>
              <a:ext cx="2061338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Межъязыковое обучение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A809A4-F993-4136-8527-89D9600693A6}"/>
                </a:ext>
              </a:extLst>
            </p:cNvPr>
            <p:cNvSpPr txBox="1"/>
            <p:nvPr/>
          </p:nvSpPr>
          <p:spPr>
            <a:xfrm>
              <a:off x="6185348" y="5391542"/>
              <a:ext cx="209600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Последовательный перенос обучения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0B6A9E-7241-4964-BD43-7A262FBE208D}"/>
                </a:ext>
              </a:extLst>
            </p:cNvPr>
            <p:cNvSpPr txBox="1"/>
            <p:nvPr/>
          </p:nvSpPr>
          <p:spPr>
            <a:xfrm>
              <a:off x="6220017" y="4291930"/>
              <a:ext cx="2061338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Многозадачное обучение</a:t>
              </a:r>
            </a:p>
          </p:txBody>
        </p:sp>
        <p:cxnSp>
          <p:nvCxnSpPr>
            <p:cNvPr id="8" name="Соединитель: уступ 7">
              <a:extLst>
                <a:ext uri="{FF2B5EF4-FFF2-40B4-BE49-F238E27FC236}">
                  <a16:creationId xmlns:a16="http://schemas.microsoft.com/office/drawing/2014/main" id="{F96DC08F-CF87-4E60-82C3-84F32FD6DFB2}"/>
                </a:ext>
              </a:extLst>
            </p:cNvPr>
            <p:cNvCxnSpPr>
              <a:cxnSpLocks/>
              <a:stCxn id="5" idx="0"/>
              <a:endCxn id="11" idx="1"/>
            </p:cNvCxnSpPr>
            <p:nvPr/>
          </p:nvCxnSpPr>
          <p:spPr>
            <a:xfrm rot="5400000" flipH="1" flipV="1">
              <a:off x="1194778" y="2149104"/>
              <a:ext cx="1010738" cy="15490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Соединитель: уступ 18">
              <a:extLst>
                <a:ext uri="{FF2B5EF4-FFF2-40B4-BE49-F238E27FC236}">
                  <a16:creationId xmlns:a16="http://schemas.microsoft.com/office/drawing/2014/main" id="{F77AC2B6-A38B-489A-AE05-3DFC5039E99A}"/>
                </a:ext>
              </a:extLst>
            </p:cNvPr>
            <p:cNvCxnSpPr>
              <a:stCxn id="5" idx="2"/>
              <a:endCxn id="12" idx="1"/>
            </p:cNvCxnSpPr>
            <p:nvPr/>
          </p:nvCxnSpPr>
          <p:spPr>
            <a:xfrm rot="16200000" flipH="1">
              <a:off x="1120399" y="3880552"/>
              <a:ext cx="1169988" cy="155954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Соединитель: уступ 20">
              <a:extLst>
                <a:ext uri="{FF2B5EF4-FFF2-40B4-BE49-F238E27FC236}">
                  <a16:creationId xmlns:a16="http://schemas.microsoft.com/office/drawing/2014/main" id="{43B56BBF-CA2F-45CF-8E1B-3160CEA75495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4272266" y="1615884"/>
              <a:ext cx="1947750" cy="784832"/>
            </a:xfrm>
            <a:prstGeom prst="bentConnector3">
              <a:avLst>
                <a:gd name="adj1" fmla="val 114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Соединитель: уступ 23">
              <a:extLst>
                <a:ext uri="{FF2B5EF4-FFF2-40B4-BE49-F238E27FC236}">
                  <a16:creationId xmlns:a16="http://schemas.microsoft.com/office/drawing/2014/main" id="{8C69FFA5-41A0-4DD0-8FD5-9E08309990EB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4272266" y="2400715"/>
              <a:ext cx="1947751" cy="606988"/>
            </a:xfrm>
            <a:prstGeom prst="bentConnector3">
              <a:avLst>
                <a:gd name="adj1" fmla="val 114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Соединитель: уступ 26">
              <a:extLst>
                <a:ext uri="{FF2B5EF4-FFF2-40B4-BE49-F238E27FC236}">
                  <a16:creationId xmlns:a16="http://schemas.microsoft.com/office/drawing/2014/main" id="{2FB3E021-B581-4C0D-91C2-4ACCF3902EC0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4272266" y="4615096"/>
              <a:ext cx="1947751" cy="646332"/>
            </a:xfrm>
            <a:prstGeom prst="bentConnector3">
              <a:avLst>
                <a:gd name="adj1" fmla="val 160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Соединитель: уступ 29">
              <a:extLst>
                <a:ext uri="{FF2B5EF4-FFF2-40B4-BE49-F238E27FC236}">
                  <a16:creationId xmlns:a16="http://schemas.microsoft.com/office/drawing/2014/main" id="{1542AD97-92B3-48EC-9419-FE606831E183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4543617" y="5261426"/>
              <a:ext cx="1641731" cy="453282"/>
            </a:xfrm>
            <a:prstGeom prst="bentConnector3">
              <a:avLst>
                <a:gd name="adj1" fmla="val 234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BB32AD-7C61-410A-9CC5-AC9A0115546A}"/>
                </a:ext>
              </a:extLst>
            </p:cNvPr>
            <p:cNvSpPr txBox="1"/>
            <p:nvPr/>
          </p:nvSpPr>
          <p:spPr>
            <a:xfrm>
              <a:off x="4446381" y="1287179"/>
              <a:ext cx="1577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/>
                <a:t>Разные домены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2AFDE6-2133-42F5-BC79-632E6DD52457}"/>
                </a:ext>
              </a:extLst>
            </p:cNvPr>
            <p:cNvSpPr txBox="1"/>
            <p:nvPr/>
          </p:nvSpPr>
          <p:spPr>
            <a:xfrm>
              <a:off x="4457495" y="3007702"/>
              <a:ext cx="1394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/>
                <a:t>Разные языки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C8A32F-2111-4A19-9849-959858C62E19}"/>
                </a:ext>
              </a:extLst>
            </p:cNvPr>
            <p:cNvSpPr txBox="1"/>
            <p:nvPr/>
          </p:nvSpPr>
          <p:spPr>
            <a:xfrm>
              <a:off x="4509948" y="3984219"/>
              <a:ext cx="1842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Задачи обучаются одновременно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828830-289C-4744-B7A7-778802CBDD87}"/>
                </a:ext>
              </a:extLst>
            </p:cNvPr>
            <p:cNvSpPr txBox="1"/>
            <p:nvPr/>
          </p:nvSpPr>
          <p:spPr>
            <a:xfrm>
              <a:off x="4443059" y="5745485"/>
              <a:ext cx="1842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Задачи обучаются последовательно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BF11A7-D45A-49B5-B961-99F8F2804DCC}"/>
                </a:ext>
              </a:extLst>
            </p:cNvPr>
            <p:cNvSpPr txBox="1"/>
            <p:nvPr/>
          </p:nvSpPr>
          <p:spPr>
            <a:xfrm>
              <a:off x="573917" y="1526282"/>
              <a:ext cx="1787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Та же задача;</a:t>
              </a:r>
            </a:p>
            <a:p>
              <a:r>
                <a:rPr lang="ru-RU" sz="1600" dirty="0"/>
                <a:t>Разметка только в исходном домене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8B54E9-99AD-4CAA-9F41-062A36FCB90F}"/>
                </a:ext>
              </a:extLst>
            </p:cNvPr>
            <p:cNvSpPr txBox="1"/>
            <p:nvPr/>
          </p:nvSpPr>
          <p:spPr>
            <a:xfrm>
              <a:off x="925619" y="4398496"/>
              <a:ext cx="1787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Разные задачи;</a:t>
              </a:r>
            </a:p>
            <a:p>
              <a:r>
                <a:rPr lang="ru-RU" sz="1600" dirty="0"/>
                <a:t>Разметка в целевом домене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343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Последовательный перенос обучения</a:t>
            </a:r>
            <a:r>
              <a:rPr lang="en-US" sz="2800" b="1" dirty="0">
                <a:solidFill>
                  <a:srgbClr val="FF0000"/>
                </a:solidFill>
              </a:rPr>
              <a:t>: State-of-art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1266ADB-28FE-438D-9A37-02BA9D5EFA6E}"/>
              </a:ext>
            </a:extLst>
          </p:cNvPr>
          <p:cNvGrpSpPr/>
          <p:nvPr/>
        </p:nvGrpSpPr>
        <p:grpSpPr>
          <a:xfrm>
            <a:off x="1391144" y="1920015"/>
            <a:ext cx="9409711" cy="2728605"/>
            <a:chOff x="375280" y="2763520"/>
            <a:chExt cx="9409711" cy="2728605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6DE5BB1-FBE0-4892-AA52-247893193F46}"/>
                </a:ext>
              </a:extLst>
            </p:cNvPr>
            <p:cNvSpPr/>
            <p:nvPr/>
          </p:nvSpPr>
          <p:spPr>
            <a:xfrm>
              <a:off x="5085136" y="4291793"/>
              <a:ext cx="4621404" cy="1200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D202B10-8F8A-4CDC-A07A-75495459177C}"/>
                </a:ext>
              </a:extLst>
            </p:cNvPr>
            <p:cNvSpPr/>
            <p:nvPr/>
          </p:nvSpPr>
          <p:spPr>
            <a:xfrm>
              <a:off x="3088640" y="3407876"/>
              <a:ext cx="3939400" cy="384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6D7E34-388B-4B1B-9584-D96DC4FF1F15}"/>
                </a:ext>
              </a:extLst>
            </p:cNvPr>
            <p:cNvSpPr txBox="1"/>
            <p:nvPr/>
          </p:nvSpPr>
          <p:spPr>
            <a:xfrm>
              <a:off x="2712720" y="2763520"/>
              <a:ext cx="1825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Glove, Word2Vec</a:t>
              </a:r>
              <a:endParaRPr lang="ru-RU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414D9E-2A37-4620-A782-347F31EE87D6}"/>
                </a:ext>
              </a:extLst>
            </p:cNvPr>
            <p:cNvSpPr txBox="1"/>
            <p:nvPr/>
          </p:nvSpPr>
          <p:spPr>
            <a:xfrm>
              <a:off x="5699760" y="276352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ELMo</a:t>
              </a:r>
              <a:endParaRPr lang="ru-RU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090DED-830C-4784-B8D4-C7FFC952B497}"/>
                </a:ext>
              </a:extLst>
            </p:cNvPr>
            <p:cNvSpPr txBox="1"/>
            <p:nvPr/>
          </p:nvSpPr>
          <p:spPr>
            <a:xfrm>
              <a:off x="8253771" y="2763520"/>
              <a:ext cx="1142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GPT, BERT</a:t>
              </a:r>
              <a:endParaRPr lang="ru-RU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E18868-E8B1-4C20-913D-E883A7DCCB3E}"/>
                </a:ext>
              </a:extLst>
            </p:cNvPr>
            <p:cNvSpPr txBox="1"/>
            <p:nvPr/>
          </p:nvSpPr>
          <p:spPr>
            <a:xfrm>
              <a:off x="375280" y="3407876"/>
              <a:ext cx="1786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Что кодируется?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EDCF5C-A6A4-4C9F-8360-65587C83443C}"/>
                </a:ext>
              </a:extLst>
            </p:cNvPr>
            <p:cNvSpPr txBox="1"/>
            <p:nvPr/>
          </p:nvSpPr>
          <p:spPr>
            <a:xfrm>
              <a:off x="3227924" y="3423116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Слова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0E1581-27E4-4B4A-B631-C44C96F9339F}"/>
                </a:ext>
              </a:extLst>
            </p:cNvPr>
            <p:cNvSpPr txBox="1"/>
            <p:nvPr/>
          </p:nvSpPr>
          <p:spPr>
            <a:xfrm>
              <a:off x="5085136" y="3407876"/>
              <a:ext cx="1942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Слова в контексте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B46B21-8686-4EC1-AF5F-A65542E3F3E8}"/>
                </a:ext>
              </a:extLst>
            </p:cNvPr>
            <p:cNvSpPr txBox="1"/>
            <p:nvPr/>
          </p:nvSpPr>
          <p:spPr>
            <a:xfrm>
              <a:off x="7842087" y="3423116"/>
              <a:ext cx="1942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Слова в контексте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8F1FDE-38B7-4F5C-A832-F7D6EE7E5523}"/>
                </a:ext>
              </a:extLst>
            </p:cNvPr>
            <p:cNvSpPr txBox="1"/>
            <p:nvPr/>
          </p:nvSpPr>
          <p:spPr>
            <a:xfrm>
              <a:off x="375281" y="4291796"/>
              <a:ext cx="1786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Как это используется для следующей задачи?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1C4AD-160A-48C9-A046-4F1BD31AF5AD}"/>
                </a:ext>
              </a:extLst>
            </p:cNvPr>
            <p:cNvSpPr txBox="1"/>
            <p:nvPr/>
          </p:nvSpPr>
          <p:spPr>
            <a:xfrm>
              <a:off x="2712720" y="4291795"/>
              <a:ext cx="1786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Вход для специфичной для конкретной задачи модели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ACE4DD-3A89-48B6-9AA2-B76868A7F7F5}"/>
                </a:ext>
              </a:extLst>
            </p:cNvPr>
            <p:cNvSpPr txBox="1"/>
            <p:nvPr/>
          </p:nvSpPr>
          <p:spPr>
            <a:xfrm>
              <a:off x="5085136" y="4291794"/>
              <a:ext cx="1786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Вход для специфичной для конкретной задачи модели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B1059F-01AA-46A5-BECD-B93FF96D9D47}"/>
                </a:ext>
              </a:extLst>
            </p:cNvPr>
            <p:cNvSpPr txBox="1"/>
            <p:nvPr/>
          </p:nvSpPr>
          <p:spPr>
            <a:xfrm>
              <a:off x="7920538" y="4291793"/>
              <a:ext cx="1786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Вместо специфичной для конкретной задачи модели</a:t>
              </a:r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E1AF75D-9120-49B3-9108-68006064B265}"/>
              </a:ext>
            </a:extLst>
          </p:cNvPr>
          <p:cNvSpPr/>
          <p:nvPr/>
        </p:nvSpPr>
        <p:spPr>
          <a:xfrm>
            <a:off x="304190" y="5945142"/>
            <a:ext cx="6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https://lena-voita.github.io/nlp_course/transfer_learning.html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039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От векторов слов к векторам слов с контекстом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77CC82-B98F-4808-BBB1-3AF3386E052A}"/>
              </a:ext>
            </a:extLst>
          </p:cNvPr>
          <p:cNvSpPr txBox="1"/>
          <p:nvPr/>
        </p:nvSpPr>
        <p:spPr>
          <a:xfrm>
            <a:off x="1705830" y="1200982"/>
            <a:ext cx="8636349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Вместо представлений отдельных слов (как в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Word2Vec)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, можно учить представления слов вместе с контекстом, в котором они используются!</a:t>
            </a:r>
          </a:p>
        </p:txBody>
      </p:sp>
      <p:grpSp>
        <p:nvGrpSpPr>
          <p:cNvPr id="4101" name="Группа 4100">
            <a:extLst>
              <a:ext uri="{FF2B5EF4-FFF2-40B4-BE49-F238E27FC236}">
                <a16:creationId xmlns:a16="http://schemas.microsoft.com/office/drawing/2014/main" id="{68F9F174-4CD3-467A-8800-501AFD329E19}"/>
              </a:ext>
            </a:extLst>
          </p:cNvPr>
          <p:cNvGrpSpPr/>
          <p:nvPr/>
        </p:nvGrpSpPr>
        <p:grpSpPr>
          <a:xfrm>
            <a:off x="1487560" y="3429000"/>
            <a:ext cx="9216880" cy="2637910"/>
            <a:chOff x="86370" y="3820950"/>
            <a:chExt cx="9216880" cy="26379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22FE86-7F7A-4EB7-A69A-853547B296F2}"/>
                </a:ext>
              </a:extLst>
            </p:cNvPr>
            <p:cNvSpPr txBox="1"/>
            <p:nvPr/>
          </p:nvSpPr>
          <p:spPr>
            <a:xfrm>
              <a:off x="1815915" y="3907525"/>
              <a:ext cx="2395259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Модель, специфичная для задачи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DC9C71-4E7C-4856-837C-9997B9E1AAE8}"/>
                </a:ext>
              </a:extLst>
            </p:cNvPr>
            <p:cNvSpPr txBox="1"/>
            <p:nvPr/>
          </p:nvSpPr>
          <p:spPr>
            <a:xfrm>
              <a:off x="1911567" y="5462564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6835C8-41A4-422E-A714-94ED04AE5E25}"/>
                </a:ext>
              </a:extLst>
            </p:cNvPr>
            <p:cNvSpPr txBox="1"/>
            <p:nvPr/>
          </p:nvSpPr>
          <p:spPr>
            <a:xfrm>
              <a:off x="2223610" y="5462564"/>
              <a:ext cx="454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ем</a:t>
              </a:r>
            </a:p>
          </p:txBody>
        </p:sp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DC576419-A86B-4D5C-89A8-C84E9CE66261}"/>
                </a:ext>
              </a:extLst>
            </p:cNvPr>
            <p:cNvGrpSpPr/>
            <p:nvPr/>
          </p:nvGrpSpPr>
          <p:grpSpPr>
            <a:xfrm>
              <a:off x="2011698" y="4824525"/>
              <a:ext cx="1852610" cy="474632"/>
              <a:chOff x="556396" y="4846554"/>
              <a:chExt cx="1852610" cy="474632"/>
            </a:xfrm>
          </p:grpSpPr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BBCB019C-E893-44D9-8AB6-5F60A80A8EC2}"/>
                  </a:ext>
                </a:extLst>
              </p:cNvPr>
              <p:cNvGrpSpPr/>
              <p:nvPr/>
            </p:nvGrpSpPr>
            <p:grpSpPr>
              <a:xfrm>
                <a:off x="556396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4DC9DE4C-A995-43A1-817A-94459C624B59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D58A19A6-E702-41EF-97B6-3A5091584593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38B3DE34-79D2-451F-9EF6-19896A21B7FD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6A50FFE5-0CFE-4CBE-A9EB-F2145EC225E1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32" name="Группа 31">
                <a:extLst>
                  <a:ext uri="{FF2B5EF4-FFF2-40B4-BE49-F238E27FC236}">
                    <a16:creationId xmlns:a16="http://schemas.microsoft.com/office/drawing/2014/main" id="{F0F9235C-674F-4771-9C5B-4834FE716DE1}"/>
                  </a:ext>
                </a:extLst>
              </p:cNvPr>
              <p:cNvGrpSpPr/>
              <p:nvPr/>
            </p:nvGrpSpPr>
            <p:grpSpPr>
              <a:xfrm>
                <a:off x="995422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33" name="Прямоугольник 32">
                  <a:extLst>
                    <a:ext uri="{FF2B5EF4-FFF2-40B4-BE49-F238E27FC236}">
                      <a16:creationId xmlns:a16="http://schemas.microsoft.com/office/drawing/2014/main" id="{3AD8BA94-38EF-43F3-85D9-F00EB40218D8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CA705FCA-7CC5-4A93-B6AA-26DA0DA6241F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521E7AB2-DA44-46B2-B005-8CC3BBB29224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2C0C9287-57E8-4651-864D-5C74CACFE90C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37" name="Группа 36">
                <a:extLst>
                  <a:ext uri="{FF2B5EF4-FFF2-40B4-BE49-F238E27FC236}">
                    <a16:creationId xmlns:a16="http://schemas.microsoft.com/office/drawing/2014/main" id="{8755CA06-25FE-4354-80C5-DA07F0BED21F}"/>
                  </a:ext>
                </a:extLst>
              </p:cNvPr>
              <p:cNvGrpSpPr/>
              <p:nvPr/>
            </p:nvGrpSpPr>
            <p:grpSpPr>
              <a:xfrm>
                <a:off x="143344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A366DD50-5A46-4A0F-983A-CE98631AF5F0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9" name="Прямоугольник 38">
                  <a:extLst>
                    <a:ext uri="{FF2B5EF4-FFF2-40B4-BE49-F238E27FC236}">
                      <a16:creationId xmlns:a16="http://schemas.microsoft.com/office/drawing/2014/main" id="{FC58A1B7-5665-4CA0-8175-13186001A73D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0" name="Прямоугольник 39">
                  <a:extLst>
                    <a:ext uri="{FF2B5EF4-FFF2-40B4-BE49-F238E27FC236}">
                      <a16:creationId xmlns:a16="http://schemas.microsoft.com/office/drawing/2014/main" id="{487D5D40-54F5-494B-8047-A7D01D5D57E2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8284A5FF-389B-4BC4-A7AB-5B53BCC9F78A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C3746B4A-0594-46CF-A0B3-EE7188D883DB}"/>
                  </a:ext>
                </a:extLst>
              </p:cNvPr>
              <p:cNvGrpSpPr/>
              <p:nvPr/>
            </p:nvGrpSpPr>
            <p:grpSpPr>
              <a:xfrm>
                <a:off x="186680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2D09033E-526B-4A46-8856-CA1DDDD5A6BE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4" name="Прямоугольник 43">
                  <a:extLst>
                    <a:ext uri="{FF2B5EF4-FFF2-40B4-BE49-F238E27FC236}">
                      <a16:creationId xmlns:a16="http://schemas.microsoft.com/office/drawing/2014/main" id="{F5698436-D431-4D52-A0E0-BC6B32EA8BFA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1574A5D8-ABF7-4616-BE49-574DF3FCD85C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63182B6A-707C-479F-8ACC-D7243214550D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54" name="Группа 53">
                <a:extLst>
                  <a:ext uri="{FF2B5EF4-FFF2-40B4-BE49-F238E27FC236}">
                    <a16:creationId xmlns:a16="http://schemas.microsoft.com/office/drawing/2014/main" id="{74D232ED-7759-4A76-B6E3-5F3F2BA01B32}"/>
                  </a:ext>
                </a:extLst>
              </p:cNvPr>
              <p:cNvGrpSpPr/>
              <p:nvPr/>
            </p:nvGrpSpPr>
            <p:grpSpPr>
              <a:xfrm>
                <a:off x="2306530" y="4847700"/>
                <a:ext cx="102476" cy="473486"/>
                <a:chOff x="735724" y="4698124"/>
                <a:chExt cx="102476" cy="473486"/>
              </a:xfrm>
            </p:grpSpPr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D73C448E-3E0E-42B4-9C85-86CD8F969535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DAD09DA1-C35A-43ED-96DE-EF6A46B153A0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7A8C8C66-E385-4BE5-A291-DCB755C0D984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" name="Прямоугольник 57">
                  <a:extLst>
                    <a:ext uri="{FF2B5EF4-FFF2-40B4-BE49-F238E27FC236}">
                      <a16:creationId xmlns:a16="http://schemas.microsoft.com/office/drawing/2014/main" id="{8BAB8531-DB81-46E3-93C0-CA43A18D38DD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AB9046-A223-4D38-A902-87A00F39723C}"/>
                </a:ext>
              </a:extLst>
            </p:cNvPr>
            <p:cNvSpPr txBox="1"/>
            <p:nvPr/>
          </p:nvSpPr>
          <p:spPr>
            <a:xfrm>
              <a:off x="2620192" y="5462564"/>
              <a:ext cx="671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кашу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BF71D9A-EB81-4629-8FC2-FD990391770A}"/>
                </a:ext>
              </a:extLst>
            </p:cNvPr>
            <p:cNvSpPr txBox="1"/>
            <p:nvPr/>
          </p:nvSpPr>
          <p:spPr>
            <a:xfrm>
              <a:off x="3252162" y="546256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9C42765-61A4-455C-8CAA-9638D31B4841}"/>
                </a:ext>
              </a:extLst>
            </p:cNvPr>
            <p:cNvSpPr txBox="1"/>
            <p:nvPr/>
          </p:nvSpPr>
          <p:spPr>
            <a:xfrm>
              <a:off x="3424587" y="5462564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eos</a:t>
              </a:r>
              <a:r>
                <a:rPr lang="en-US" dirty="0"/>
                <a:t>&gt;</a:t>
              </a:r>
              <a:endParaRPr lang="ru-RU" dirty="0"/>
            </a:p>
          </p:txBody>
        </p:sp>
        <p:cxnSp>
          <p:nvCxnSpPr>
            <p:cNvPr id="4096" name="Прямая со стрелкой 4095">
              <a:extLst>
                <a:ext uri="{FF2B5EF4-FFF2-40B4-BE49-F238E27FC236}">
                  <a16:creationId xmlns:a16="http://schemas.microsoft.com/office/drawing/2014/main" id="{60FA934A-35EE-4E79-99A8-81592E08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402" y="5316359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 стрелкой 71">
              <a:extLst>
                <a:ext uri="{FF2B5EF4-FFF2-40B4-BE49-F238E27FC236}">
                  <a16:creationId xmlns:a16="http://schemas.microsoft.com/office/drawing/2014/main" id="{662D7372-098D-46E5-81B3-A5FDCEF2A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7428" y="5315912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>
              <a:extLst>
                <a:ext uri="{FF2B5EF4-FFF2-40B4-BE49-F238E27FC236}">
                  <a16:creationId xmlns:a16="http://schemas.microsoft.com/office/drawing/2014/main" id="{4989BD7E-211F-487C-8350-7414B1250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3910" y="5315912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>
              <a:extLst>
                <a:ext uri="{FF2B5EF4-FFF2-40B4-BE49-F238E27FC236}">
                  <a16:creationId xmlns:a16="http://schemas.microsoft.com/office/drawing/2014/main" id="{B569D2CD-3B9A-42BE-9EB5-046940D1C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610" y="5302616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AF15F5CC-C09D-422D-9851-1A8A3CC8D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5310" y="5315912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B94A4267-CF03-4DAB-A9E4-927268516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402" y="454948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1B6CB9AA-A3F4-4F18-9DCB-30D0354CF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7428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8C0B679E-BCBF-45C4-937D-E13882A00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3910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C5BAABB7-B4E6-4C2D-AB81-DAA1B5983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610" y="4535744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 стрелкой 79">
              <a:extLst>
                <a:ext uri="{FF2B5EF4-FFF2-40B4-BE49-F238E27FC236}">
                  <a16:creationId xmlns:a16="http://schemas.microsoft.com/office/drawing/2014/main" id="{0A71C5C6-52EE-4CC5-B0FA-3073518B0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5310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C2E252D-9524-4531-8966-44C879987ABB}"/>
                </a:ext>
              </a:extLst>
            </p:cNvPr>
            <p:cNvSpPr txBox="1"/>
            <p:nvPr/>
          </p:nvSpPr>
          <p:spPr>
            <a:xfrm>
              <a:off x="6907991" y="3907525"/>
              <a:ext cx="2395259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Модель, специфичная для задачи </a:t>
              </a:r>
            </a:p>
          </p:txBody>
        </p: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2DA9BCC8-7215-4977-AFA9-6CB86930B05A}"/>
                </a:ext>
              </a:extLst>
            </p:cNvPr>
            <p:cNvGrpSpPr/>
            <p:nvPr/>
          </p:nvGrpSpPr>
          <p:grpSpPr>
            <a:xfrm>
              <a:off x="7103774" y="4824525"/>
              <a:ext cx="1852610" cy="474632"/>
              <a:chOff x="556396" y="4846554"/>
              <a:chExt cx="1852610" cy="474632"/>
            </a:xfrm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09E4C004-C938-4553-8690-6CEFAA24A145}"/>
                  </a:ext>
                </a:extLst>
              </p:cNvPr>
              <p:cNvGrpSpPr/>
              <p:nvPr/>
            </p:nvGrpSpPr>
            <p:grpSpPr>
              <a:xfrm>
                <a:off x="556396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104" name="Прямоугольник 103">
                  <a:extLst>
                    <a:ext uri="{FF2B5EF4-FFF2-40B4-BE49-F238E27FC236}">
                      <a16:creationId xmlns:a16="http://schemas.microsoft.com/office/drawing/2014/main" id="{69D18EEE-76A9-425F-AF6F-EC034408DB59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5" name="Прямоугольник 104">
                  <a:extLst>
                    <a:ext uri="{FF2B5EF4-FFF2-40B4-BE49-F238E27FC236}">
                      <a16:creationId xmlns:a16="http://schemas.microsoft.com/office/drawing/2014/main" id="{B1EE1E46-203A-4359-BB7B-4BD84CBFC421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27C37CD1-0202-42B8-98BA-C87552478068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7" name="Прямоугольник 106">
                  <a:extLst>
                    <a:ext uri="{FF2B5EF4-FFF2-40B4-BE49-F238E27FC236}">
                      <a16:creationId xmlns:a16="http://schemas.microsoft.com/office/drawing/2014/main" id="{F8DA7758-5F4C-42D3-BEF5-A54DB8AB3A87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41AFE3EF-1130-47AE-BFF3-B031CD59EDB6}"/>
                  </a:ext>
                </a:extLst>
              </p:cNvPr>
              <p:cNvGrpSpPr/>
              <p:nvPr/>
            </p:nvGrpSpPr>
            <p:grpSpPr>
              <a:xfrm>
                <a:off x="995422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100" name="Прямоугольник 99">
                  <a:extLst>
                    <a:ext uri="{FF2B5EF4-FFF2-40B4-BE49-F238E27FC236}">
                      <a16:creationId xmlns:a16="http://schemas.microsoft.com/office/drawing/2014/main" id="{1D95CCC9-5AB1-4EAB-BF94-C61CE4CE1906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1" name="Прямоугольник 100">
                  <a:extLst>
                    <a:ext uri="{FF2B5EF4-FFF2-40B4-BE49-F238E27FC236}">
                      <a16:creationId xmlns:a16="http://schemas.microsoft.com/office/drawing/2014/main" id="{5DA38B3F-A20E-4F72-8BEF-FE41BB0A162B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2" name="Прямоугольник 101">
                  <a:extLst>
                    <a:ext uri="{FF2B5EF4-FFF2-40B4-BE49-F238E27FC236}">
                      <a16:creationId xmlns:a16="http://schemas.microsoft.com/office/drawing/2014/main" id="{F165BC0B-AF76-40F9-90A0-E304529AEAFB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3" name="Прямоугольник 102">
                  <a:extLst>
                    <a:ext uri="{FF2B5EF4-FFF2-40B4-BE49-F238E27FC236}">
                      <a16:creationId xmlns:a16="http://schemas.microsoft.com/office/drawing/2014/main" id="{F6814246-CFA3-430A-8AFC-66CFEC910ADB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5" name="Группа 84">
                <a:extLst>
                  <a:ext uri="{FF2B5EF4-FFF2-40B4-BE49-F238E27FC236}">
                    <a16:creationId xmlns:a16="http://schemas.microsoft.com/office/drawing/2014/main" id="{2B0C86F1-4B8A-49A6-9E2D-6A4B81069A8C}"/>
                  </a:ext>
                </a:extLst>
              </p:cNvPr>
              <p:cNvGrpSpPr/>
              <p:nvPr/>
            </p:nvGrpSpPr>
            <p:grpSpPr>
              <a:xfrm>
                <a:off x="143344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96" name="Прямоугольник 95">
                  <a:extLst>
                    <a:ext uri="{FF2B5EF4-FFF2-40B4-BE49-F238E27FC236}">
                      <a16:creationId xmlns:a16="http://schemas.microsoft.com/office/drawing/2014/main" id="{2CC0BF36-0852-4830-83D1-9CF840E231B1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D0502D5-61DE-4E8A-A45C-B175E61E1D0D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8" name="Прямоугольник 97">
                  <a:extLst>
                    <a:ext uri="{FF2B5EF4-FFF2-40B4-BE49-F238E27FC236}">
                      <a16:creationId xmlns:a16="http://schemas.microsoft.com/office/drawing/2014/main" id="{184F641B-7049-4B38-88F3-6D2EE8323D5B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9" name="Прямоугольник 98">
                  <a:extLst>
                    <a:ext uri="{FF2B5EF4-FFF2-40B4-BE49-F238E27FC236}">
                      <a16:creationId xmlns:a16="http://schemas.microsoft.com/office/drawing/2014/main" id="{F4E46FD6-76F5-4347-BA19-C4295DDA25C2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C5FD2DCD-9F36-4F47-AE4B-80DF441EEBB9}"/>
                  </a:ext>
                </a:extLst>
              </p:cNvPr>
              <p:cNvGrpSpPr/>
              <p:nvPr/>
            </p:nvGrpSpPr>
            <p:grpSpPr>
              <a:xfrm>
                <a:off x="186680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92" name="Прямоугольник 91">
                  <a:extLst>
                    <a:ext uri="{FF2B5EF4-FFF2-40B4-BE49-F238E27FC236}">
                      <a16:creationId xmlns:a16="http://schemas.microsoft.com/office/drawing/2014/main" id="{8EDDFFBF-6E1F-472B-9BD8-43E134B53920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3" name="Прямоугольник 92">
                  <a:extLst>
                    <a:ext uri="{FF2B5EF4-FFF2-40B4-BE49-F238E27FC236}">
                      <a16:creationId xmlns:a16="http://schemas.microsoft.com/office/drawing/2014/main" id="{B1025E2B-122C-4CF5-B908-B5380AD07A39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4" name="Прямоугольник 93">
                  <a:extLst>
                    <a:ext uri="{FF2B5EF4-FFF2-40B4-BE49-F238E27FC236}">
                      <a16:creationId xmlns:a16="http://schemas.microsoft.com/office/drawing/2014/main" id="{E20F27AA-F9B1-4557-8BB2-1BAC4138A141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5" name="Прямоугольник 94">
                  <a:extLst>
                    <a:ext uri="{FF2B5EF4-FFF2-40B4-BE49-F238E27FC236}">
                      <a16:creationId xmlns:a16="http://schemas.microsoft.com/office/drawing/2014/main" id="{CDC92610-0D7F-44FA-9521-D33DE3CF35D8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7" name="Группа 86">
                <a:extLst>
                  <a:ext uri="{FF2B5EF4-FFF2-40B4-BE49-F238E27FC236}">
                    <a16:creationId xmlns:a16="http://schemas.microsoft.com/office/drawing/2014/main" id="{DBBD3357-D471-4C26-BE6B-43D5188FA647}"/>
                  </a:ext>
                </a:extLst>
              </p:cNvPr>
              <p:cNvGrpSpPr/>
              <p:nvPr/>
            </p:nvGrpSpPr>
            <p:grpSpPr>
              <a:xfrm>
                <a:off x="2306530" y="4847700"/>
                <a:ext cx="102476" cy="473486"/>
                <a:chOff x="735724" y="4698124"/>
                <a:chExt cx="102476" cy="473486"/>
              </a:xfrm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11DB36FF-FFBC-4134-9850-246BC33CF013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9" name="Прямоугольник 88">
                  <a:extLst>
                    <a:ext uri="{FF2B5EF4-FFF2-40B4-BE49-F238E27FC236}">
                      <a16:creationId xmlns:a16="http://schemas.microsoft.com/office/drawing/2014/main" id="{C9A89B84-64FF-4E0A-9609-1A11324C5A43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0" name="Прямоугольник 89">
                  <a:extLst>
                    <a:ext uri="{FF2B5EF4-FFF2-40B4-BE49-F238E27FC236}">
                      <a16:creationId xmlns:a16="http://schemas.microsoft.com/office/drawing/2014/main" id="{6214684C-DA08-45EB-A992-1495FEE897DA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1" name="Прямоугольник 90">
                  <a:extLst>
                    <a:ext uri="{FF2B5EF4-FFF2-40B4-BE49-F238E27FC236}">
                      <a16:creationId xmlns:a16="http://schemas.microsoft.com/office/drawing/2014/main" id="{AE29F9F8-83E0-4262-BBF8-78300F69DDF5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cxnSp>
          <p:nvCxnSpPr>
            <p:cNvPr id="108" name="Прямая со стрелкой 107">
              <a:extLst>
                <a:ext uri="{FF2B5EF4-FFF2-40B4-BE49-F238E27FC236}">
                  <a16:creationId xmlns:a16="http://schemas.microsoft.com/office/drawing/2014/main" id="{9FE70D18-E307-411D-9727-824B4BE80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0479" y="532048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 стрелкой 108">
              <a:extLst>
                <a:ext uri="{FF2B5EF4-FFF2-40B4-BE49-F238E27FC236}">
                  <a16:creationId xmlns:a16="http://schemas.microsoft.com/office/drawing/2014/main" id="{24A16013-8FC5-48A9-A6A2-F540FDFD2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505" y="5320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 стрелкой 109">
              <a:extLst>
                <a:ext uri="{FF2B5EF4-FFF2-40B4-BE49-F238E27FC236}">
                  <a16:creationId xmlns:a16="http://schemas.microsoft.com/office/drawing/2014/main" id="{A40304D3-835A-452A-90A3-378686080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987" y="5320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 стрелкой 110">
              <a:extLst>
                <a:ext uri="{FF2B5EF4-FFF2-40B4-BE49-F238E27FC236}">
                  <a16:creationId xmlns:a16="http://schemas.microsoft.com/office/drawing/2014/main" id="{F6E1E287-A1A9-4C0A-AB01-34ED637727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6687" y="5306744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 стрелкой 111">
              <a:extLst>
                <a:ext uri="{FF2B5EF4-FFF2-40B4-BE49-F238E27FC236}">
                  <a16:creationId xmlns:a16="http://schemas.microsoft.com/office/drawing/2014/main" id="{5CEB8C8D-7038-43C8-A2DD-401532C5B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7387" y="5320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 стрелкой 112">
              <a:extLst>
                <a:ext uri="{FF2B5EF4-FFF2-40B4-BE49-F238E27FC236}">
                  <a16:creationId xmlns:a16="http://schemas.microsoft.com/office/drawing/2014/main" id="{67BF9DCB-663D-4EFA-9F19-EB21EDE38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0478" y="454948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 стрелкой 113">
              <a:extLst>
                <a:ext uri="{FF2B5EF4-FFF2-40B4-BE49-F238E27FC236}">
                  <a16:creationId xmlns:a16="http://schemas.microsoft.com/office/drawing/2014/main" id="{7455EBCD-F7D8-40FC-A149-AAB304A93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504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 стрелкой 114">
              <a:extLst>
                <a:ext uri="{FF2B5EF4-FFF2-40B4-BE49-F238E27FC236}">
                  <a16:creationId xmlns:a16="http://schemas.microsoft.com/office/drawing/2014/main" id="{2FFC2198-6B40-4866-8886-884D47349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986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 стрелкой 115">
              <a:extLst>
                <a:ext uri="{FF2B5EF4-FFF2-40B4-BE49-F238E27FC236}">
                  <a16:creationId xmlns:a16="http://schemas.microsoft.com/office/drawing/2014/main" id="{6CF2E7EC-5C0E-486C-9E3E-036FB648B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6686" y="4535744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 стрелкой 116">
              <a:extLst>
                <a:ext uri="{FF2B5EF4-FFF2-40B4-BE49-F238E27FC236}">
                  <a16:creationId xmlns:a16="http://schemas.microsoft.com/office/drawing/2014/main" id="{5D886C97-D01E-40DE-80C4-BC9594F91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7386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DD763E4-29ED-4D9A-B82C-502664F22651}"/>
                </a:ext>
              </a:extLst>
            </p:cNvPr>
            <p:cNvSpPr txBox="1"/>
            <p:nvPr/>
          </p:nvSpPr>
          <p:spPr>
            <a:xfrm>
              <a:off x="6907991" y="5568503"/>
              <a:ext cx="2395259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ELMO</a:t>
              </a:r>
              <a:endParaRPr lang="ru-RU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0C9CFD2-560D-4217-A2FA-0B6F3F6B8A75}"/>
                </a:ext>
              </a:extLst>
            </p:cNvPr>
            <p:cNvSpPr txBox="1"/>
            <p:nvPr/>
          </p:nvSpPr>
          <p:spPr>
            <a:xfrm>
              <a:off x="7003644" y="6089528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11BD8E0-706B-48B8-8117-E00F70F6848C}"/>
                </a:ext>
              </a:extLst>
            </p:cNvPr>
            <p:cNvSpPr txBox="1"/>
            <p:nvPr/>
          </p:nvSpPr>
          <p:spPr>
            <a:xfrm>
              <a:off x="7315687" y="6089528"/>
              <a:ext cx="454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ем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6D57249-0274-4CC6-8453-9C37CF745E98}"/>
                </a:ext>
              </a:extLst>
            </p:cNvPr>
            <p:cNvSpPr txBox="1"/>
            <p:nvPr/>
          </p:nvSpPr>
          <p:spPr>
            <a:xfrm>
              <a:off x="7712269" y="6089528"/>
              <a:ext cx="671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кашу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58F8502-9684-40B7-B386-62D3433B3088}"/>
                </a:ext>
              </a:extLst>
            </p:cNvPr>
            <p:cNvSpPr txBox="1"/>
            <p:nvPr/>
          </p:nvSpPr>
          <p:spPr>
            <a:xfrm>
              <a:off x="8344239" y="6089528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49560D-09EF-4C2F-83B7-6EA1342D257A}"/>
                </a:ext>
              </a:extLst>
            </p:cNvPr>
            <p:cNvSpPr txBox="1"/>
            <p:nvPr/>
          </p:nvSpPr>
          <p:spPr>
            <a:xfrm>
              <a:off x="8516664" y="6089528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eos</a:t>
              </a:r>
              <a:r>
                <a:rPr lang="en-US" dirty="0"/>
                <a:t>&gt;</a:t>
              </a:r>
              <a:endParaRPr lang="ru-RU" dirty="0"/>
            </a:p>
          </p:txBody>
        </p:sp>
        <p:cxnSp>
          <p:nvCxnSpPr>
            <p:cNvPr id="124" name="Прямая со стрелкой 123">
              <a:extLst>
                <a:ext uri="{FF2B5EF4-FFF2-40B4-BE49-F238E27FC236}">
                  <a16:creationId xmlns:a16="http://schemas.microsoft.com/office/drawing/2014/main" id="{C98F71D7-62B1-40EF-8B0F-0348E82CA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0479" y="594332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Прямая со стрелкой 124">
              <a:extLst>
                <a:ext uri="{FF2B5EF4-FFF2-40B4-BE49-F238E27FC236}">
                  <a16:creationId xmlns:a16="http://schemas.microsoft.com/office/drawing/2014/main" id="{88918A81-77C1-4E80-8CC0-4902302BB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505" y="5942876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Прямая со стрелкой 125">
              <a:extLst>
                <a:ext uri="{FF2B5EF4-FFF2-40B4-BE49-F238E27FC236}">
                  <a16:creationId xmlns:a16="http://schemas.microsoft.com/office/drawing/2014/main" id="{B0F4325C-8186-4C97-B05A-2C4A3AB64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987" y="5942876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 стрелкой 126">
              <a:extLst>
                <a:ext uri="{FF2B5EF4-FFF2-40B4-BE49-F238E27FC236}">
                  <a16:creationId xmlns:a16="http://schemas.microsoft.com/office/drawing/2014/main" id="{0DF0BCDE-7F3C-464F-9F4E-F57868AF2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6687" y="592958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Прямая со стрелкой 127">
              <a:extLst>
                <a:ext uri="{FF2B5EF4-FFF2-40B4-BE49-F238E27FC236}">
                  <a16:creationId xmlns:a16="http://schemas.microsoft.com/office/drawing/2014/main" id="{D0199026-8AE8-440C-B884-162B2A9AC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7387" y="5942876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0" name="Прямая со стрелкой 4099">
              <a:extLst>
                <a:ext uri="{FF2B5EF4-FFF2-40B4-BE49-F238E27FC236}">
                  <a16:creationId xmlns:a16="http://schemas.microsoft.com/office/drawing/2014/main" id="{BD676F30-E16D-42F0-8497-24D78EF8A6CC}"/>
                </a:ext>
              </a:extLst>
            </p:cNvPr>
            <p:cNvCxnSpPr/>
            <p:nvPr/>
          </p:nvCxnSpPr>
          <p:spPr>
            <a:xfrm>
              <a:off x="4369869" y="4215865"/>
              <a:ext cx="22330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88F3285-5477-4F6F-B505-79417404E233}"/>
                </a:ext>
              </a:extLst>
            </p:cNvPr>
            <p:cNvSpPr txBox="1"/>
            <p:nvPr/>
          </p:nvSpPr>
          <p:spPr>
            <a:xfrm>
              <a:off x="4735008" y="382095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</a:rPr>
                <a:t>Та же модель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5AEE30C-6175-4E4C-BE39-D6187EB5DE8D}"/>
                </a:ext>
              </a:extLst>
            </p:cNvPr>
            <p:cNvSpPr txBox="1"/>
            <p:nvPr/>
          </p:nvSpPr>
          <p:spPr>
            <a:xfrm>
              <a:off x="86370" y="4643313"/>
              <a:ext cx="17184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Вектора </a:t>
              </a:r>
            </a:p>
            <a:p>
              <a:r>
                <a:rPr lang="ru-RU" dirty="0"/>
                <a:t>Слов </a:t>
              </a:r>
            </a:p>
            <a:p>
              <a:r>
                <a:rPr lang="ru-RU" dirty="0"/>
                <a:t>(н-р, </a:t>
              </a:r>
              <a:r>
                <a:rPr lang="en-US" dirty="0"/>
                <a:t>Word2Vec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  <a:endParaRPr lang="ru-RU" dirty="0">
                <a:solidFill>
                  <a:srgbClr val="FF0000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4D6DF33-7091-4E49-8649-CED30B1C4E9C}"/>
                </a:ext>
              </a:extLst>
            </p:cNvPr>
            <p:cNvSpPr txBox="1"/>
            <p:nvPr/>
          </p:nvSpPr>
          <p:spPr>
            <a:xfrm>
              <a:off x="5071381" y="4738014"/>
              <a:ext cx="1975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Представления слов в контексте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sp>
        <p:nvSpPr>
          <p:cNvPr id="4102" name="TextBox 4101">
            <a:extLst>
              <a:ext uri="{FF2B5EF4-FFF2-40B4-BE49-F238E27FC236}">
                <a16:creationId xmlns:a16="http://schemas.microsoft.com/office/drawing/2014/main" id="{F34FE6EA-DC77-4108-83EF-205913FF7466}"/>
              </a:ext>
            </a:extLst>
          </p:cNvPr>
          <p:cNvSpPr txBox="1"/>
          <p:nvPr/>
        </p:nvSpPr>
        <p:spPr>
          <a:xfrm>
            <a:off x="1196031" y="2555913"/>
            <a:ext cx="988033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</a:rPr>
              <a:t>Перенос обучения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: замена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эмбеддингов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слов представлениями слов в контексте</a:t>
            </a:r>
          </a:p>
        </p:txBody>
      </p:sp>
    </p:spTree>
    <p:extLst>
      <p:ext uri="{BB962C8B-B14F-4D97-AF65-F5344CB8AC3E}">
        <p14:creationId xmlns:p14="http://schemas.microsoft.com/office/powerpoint/2010/main" val="3100410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FF0000"/>
                </a:solidFill>
              </a:rPr>
              <a:t>ELMo</a:t>
            </a:r>
            <a:r>
              <a:rPr lang="en-US" sz="2800" b="1" dirty="0">
                <a:solidFill>
                  <a:srgbClr val="FF0000"/>
                </a:solidFill>
              </a:rPr>
              <a:t>: Embeddings from Language Models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B21A7ED-5666-4A32-98AD-1FD400B1AA5D}"/>
              </a:ext>
            </a:extLst>
          </p:cNvPr>
          <p:cNvSpPr/>
          <p:nvPr/>
        </p:nvSpPr>
        <p:spPr>
          <a:xfrm>
            <a:off x="525366" y="1723052"/>
            <a:ext cx="419621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111111"/>
                </a:solidFill>
                <a:latin typeface="Helvetica" panose="020B0604020202020204" pitchFamily="34" charset="0"/>
              </a:rPr>
              <a:t>ELMO </a:t>
            </a:r>
            <a:r>
              <a:rPr lang="en-US" dirty="0">
                <a:solidFill>
                  <a:srgbClr val="111111"/>
                </a:solidFill>
                <a:latin typeface="Helvetica" panose="020B0604020202020204" pitchFamily="34" charset="0"/>
              </a:rPr>
              <a:t>– </a:t>
            </a:r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модель, которая была представлена в работе </a:t>
            </a:r>
            <a:r>
              <a:rPr lang="en-US" dirty="0">
                <a:solidFill>
                  <a:srgbClr val="2A7AE2"/>
                </a:solidFill>
                <a:latin typeface="Helvetica" panose="020B0604020202020204" pitchFamily="34" charset="0"/>
                <a:hlinkClick r:id="rId4"/>
              </a:rPr>
              <a:t>Deep contextualized word representations</a:t>
            </a:r>
            <a:r>
              <a:rPr lang="ru-RU" dirty="0">
                <a:solidFill>
                  <a:srgbClr val="2A7AE2"/>
                </a:solidFill>
                <a:latin typeface="Helvetica" panose="020B0604020202020204" pitchFamily="34" charset="0"/>
              </a:rPr>
              <a:t>.</a:t>
            </a:r>
            <a:endParaRPr lang="en-US" dirty="0">
              <a:solidFill>
                <a:srgbClr val="2A7AE2"/>
              </a:solidFill>
              <a:latin typeface="Helvetica" panose="020B0604020202020204" pitchFamily="34" charset="0"/>
            </a:endParaRPr>
          </a:p>
          <a:p>
            <a:pPr algn="just"/>
            <a:r>
              <a:rPr lang="en-US" dirty="0">
                <a:latin typeface="Helvetica" panose="020B0604020202020204" pitchFamily="34" charset="0"/>
              </a:rPr>
              <a:t>ELMO</a:t>
            </a:r>
            <a:r>
              <a:rPr lang="ru-RU" dirty="0">
                <a:latin typeface="Helvetica" panose="020B0604020202020204" pitchFamily="34" charset="0"/>
              </a:rPr>
              <a:t> использует представления, полученные от языковой модели.</a:t>
            </a:r>
          </a:p>
          <a:p>
            <a:pPr algn="just"/>
            <a:r>
              <a:rPr lang="ru-RU" i="0" dirty="0">
                <a:effectLst/>
                <a:latin typeface="Helvetica" panose="020B0604020202020204" pitchFamily="34" charset="0"/>
              </a:rPr>
              <a:t>Простой заменой </a:t>
            </a:r>
            <a:r>
              <a:rPr lang="ru-RU" i="0" dirty="0" err="1">
                <a:effectLst/>
                <a:latin typeface="Helvetica" panose="020B0604020202020204" pitchFamily="34" charset="0"/>
              </a:rPr>
              <a:t>эмбеддингов</a:t>
            </a:r>
            <a:r>
              <a:rPr lang="ru-RU" i="0" dirty="0">
                <a:effectLst/>
                <a:latin typeface="Helvetica" panose="020B0604020202020204" pitchFamily="34" charset="0"/>
              </a:rPr>
              <a:t> </a:t>
            </a:r>
            <a:r>
              <a:rPr lang="en-US" i="0" dirty="0" err="1">
                <a:effectLst/>
                <a:latin typeface="Helvetica" panose="020B0604020202020204" pitchFamily="34" charset="0"/>
              </a:rPr>
              <a:t>G</a:t>
            </a:r>
            <a:r>
              <a:rPr lang="en-US" dirty="0" err="1">
                <a:latin typeface="Helvetica" panose="020B0604020202020204" pitchFamily="34" charset="0"/>
              </a:rPr>
              <a:t>loVe</a:t>
            </a:r>
            <a:r>
              <a:rPr lang="en-US" dirty="0">
                <a:latin typeface="Helvetica" panose="020B0604020202020204" pitchFamily="34" charset="0"/>
              </a:rPr>
              <a:t> </a:t>
            </a:r>
            <a:r>
              <a:rPr lang="ru-RU" dirty="0" err="1">
                <a:latin typeface="Helvetica" panose="020B0604020202020204" pitchFamily="34" charset="0"/>
              </a:rPr>
              <a:t>эмбеддингами</a:t>
            </a:r>
            <a:r>
              <a:rPr lang="ru-RU" dirty="0">
                <a:latin typeface="Helvetica" panose="020B0604020202020204" pitchFamily="34" charset="0"/>
              </a:rPr>
              <a:t> от языковой модели авторы получили значительные улучшения при решении таких задач, как </a:t>
            </a:r>
            <a:r>
              <a:rPr lang="en-US" dirty="0">
                <a:latin typeface="Helvetica" panose="020B0604020202020204" pitchFamily="34" charset="0"/>
              </a:rPr>
              <a:t>QA, </a:t>
            </a:r>
            <a:r>
              <a:rPr lang="ru-RU" dirty="0">
                <a:latin typeface="Helvetica" panose="020B0604020202020204" pitchFamily="34" charset="0"/>
              </a:rPr>
              <a:t>разрешение </a:t>
            </a:r>
            <a:r>
              <a:rPr lang="ru-RU" dirty="0" err="1">
                <a:latin typeface="Helvetica" panose="020B0604020202020204" pitchFamily="34" charset="0"/>
              </a:rPr>
              <a:t>кореференции</a:t>
            </a:r>
            <a:r>
              <a:rPr lang="ru-RU" dirty="0">
                <a:latin typeface="Helvetica" panose="020B0604020202020204" pitchFamily="34" charset="0"/>
              </a:rPr>
              <a:t>, анализ тональности</a:t>
            </a:r>
            <a:r>
              <a:rPr lang="en-US" dirty="0">
                <a:latin typeface="Helvetica" panose="020B0604020202020204" pitchFamily="34" charset="0"/>
              </a:rPr>
              <a:t>, NER </a:t>
            </a:r>
            <a:r>
              <a:rPr lang="ru-RU" dirty="0">
                <a:latin typeface="Helvetica" panose="020B0604020202020204" pitchFamily="34" charset="0"/>
              </a:rPr>
              <a:t>и др.</a:t>
            </a:r>
            <a:endParaRPr lang="en-US" i="0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5124" name="Picture 4" descr="elmo-word-embedding">
            <a:extLst>
              <a:ext uri="{FF2B5EF4-FFF2-40B4-BE49-F238E27FC236}">
                <a16:creationId xmlns:a16="http://schemas.microsoft.com/office/drawing/2014/main" id="{A1510B53-855F-4DAF-8ED9-504D75748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62" r="10516"/>
          <a:stretch/>
        </p:blipFill>
        <p:spPr bwMode="auto">
          <a:xfrm>
            <a:off x="6242377" y="1434295"/>
            <a:ext cx="4196219" cy="458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935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FF0000"/>
                </a:solidFill>
              </a:rPr>
              <a:t>ELMo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ru-RU" sz="2800" b="1" dirty="0">
                <a:solidFill>
                  <a:srgbClr val="FF0000"/>
                </a:solidFill>
              </a:rPr>
              <a:t>Тренировка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6146" name="Picture 2" descr="https://lena-voita.github.io/resources/lectures/transfer/elmo/training-min.png">
            <a:extLst>
              <a:ext uri="{FF2B5EF4-FFF2-40B4-BE49-F238E27FC236}">
                <a16:creationId xmlns:a16="http://schemas.microsoft.com/office/drawing/2014/main" id="{8FA7D708-D409-4E54-979C-FE840DACB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29" y="1269298"/>
            <a:ext cx="10135907" cy="499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BE83A0-8D0E-40C2-8BC8-852A0B6336B0}"/>
              </a:ext>
            </a:extLst>
          </p:cNvPr>
          <p:cNvSpPr/>
          <p:nvPr/>
        </p:nvSpPr>
        <p:spPr>
          <a:xfrm>
            <a:off x="304189" y="6226824"/>
            <a:ext cx="6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https://lena-voita.github.io/nlp_course/transfer_learning.html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9314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FF0000"/>
                </a:solidFill>
              </a:rPr>
              <a:t>ELMo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ru-RU" sz="2800" b="1" dirty="0">
                <a:solidFill>
                  <a:srgbClr val="FF0000"/>
                </a:solidFill>
              </a:rPr>
              <a:t>Получение представлений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3B1E7-058A-40F1-8776-1B31A056D098}"/>
              </a:ext>
            </a:extLst>
          </p:cNvPr>
          <p:cNvSpPr txBox="1"/>
          <p:nvPr/>
        </p:nvSpPr>
        <p:spPr>
          <a:xfrm>
            <a:off x="925620" y="1200982"/>
            <a:ext cx="10759449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Когда модель натренирована, мы можем использовать её, чтобы получить представления слов с учетом контекста. Для каждого слова мы комбинируем слои из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forward (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знает контекст слева) и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backward (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знает контекст справа)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LSTM. </a:t>
            </a:r>
            <a:endParaRPr lang="ru-RU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</p:txBody>
      </p:sp>
      <p:pic>
        <p:nvPicPr>
          <p:cNvPr id="7170" name="Picture 2" descr="https://lena-voita.github.io/resources/lectures/transfer/elmo/gather_layers-min.png">
            <a:extLst>
              <a:ext uri="{FF2B5EF4-FFF2-40B4-BE49-F238E27FC236}">
                <a16:creationId xmlns:a16="http://schemas.microsoft.com/office/drawing/2014/main" id="{DCE564DE-3546-4E0B-9007-E6112571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31" y="2645466"/>
            <a:ext cx="8505845" cy="389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2CA4C-EEF4-4E4C-AB4A-129489B4BC85}"/>
              </a:ext>
            </a:extLst>
          </p:cNvPr>
          <p:cNvSpPr txBox="1"/>
          <p:nvPr/>
        </p:nvSpPr>
        <p:spPr>
          <a:xfrm>
            <a:off x="9320346" y="4644800"/>
            <a:ext cx="2250584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Слои содержат разные представления – объединяем их! </a:t>
            </a:r>
          </a:p>
        </p:txBody>
      </p:sp>
    </p:spTree>
    <p:extLst>
      <p:ext uri="{BB962C8B-B14F-4D97-AF65-F5344CB8AC3E}">
        <p14:creationId xmlns:p14="http://schemas.microsoft.com/office/powerpoint/2010/main" val="2971266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Уходим от специфичной для конкретной задачи модели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77CC82-B98F-4808-BBB1-3AF3386E052A}"/>
              </a:ext>
            </a:extLst>
          </p:cNvPr>
          <p:cNvSpPr txBox="1"/>
          <p:nvPr/>
        </p:nvSpPr>
        <p:spPr>
          <a:xfrm>
            <a:off x="471638" y="1200982"/>
            <a:ext cx="11482939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Представления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ELMo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в основном использовались для замены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эмбеддингов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и сохраняли архитектуру моделей, специфичных для конкретной задачи, практически нетронутой. Это означает, например, что для разрешения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кореференции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нужно было использовать конкретную модель, разработанную для этой задачи, для ответа на вопрос – другую модель и т.д.</a:t>
            </a:r>
          </a:p>
        </p:txBody>
      </p:sp>
      <p:sp>
        <p:nvSpPr>
          <p:cNvPr id="4102" name="TextBox 4101">
            <a:extLst>
              <a:ext uri="{FF2B5EF4-FFF2-40B4-BE49-F238E27FC236}">
                <a16:creationId xmlns:a16="http://schemas.microsoft.com/office/drawing/2014/main" id="{F34FE6EA-DC77-4108-83EF-205913FF7466}"/>
              </a:ext>
            </a:extLst>
          </p:cNvPr>
          <p:cNvSpPr txBox="1"/>
          <p:nvPr/>
        </p:nvSpPr>
        <p:spPr>
          <a:xfrm>
            <a:off x="2504397" y="2990014"/>
            <a:ext cx="703166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</a:rPr>
              <a:t>Перенос обучения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: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GPT / BERT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заменяют целые модели!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3C5A92E-52D3-49C0-B5EC-08768042BD8E}"/>
              </a:ext>
            </a:extLst>
          </p:cNvPr>
          <p:cNvGrpSpPr/>
          <p:nvPr/>
        </p:nvGrpSpPr>
        <p:grpSpPr>
          <a:xfrm>
            <a:off x="2527212" y="3606429"/>
            <a:ext cx="6993584" cy="2551335"/>
            <a:chOff x="2168264" y="3683022"/>
            <a:chExt cx="6993584" cy="255133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C2E252D-9524-4531-8966-44C879987ABB}"/>
                </a:ext>
              </a:extLst>
            </p:cNvPr>
            <p:cNvSpPr txBox="1"/>
            <p:nvPr/>
          </p:nvSpPr>
          <p:spPr>
            <a:xfrm>
              <a:off x="2168264" y="3683022"/>
              <a:ext cx="2395259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Модель, специфичная для задачи </a:t>
              </a:r>
            </a:p>
          </p:txBody>
        </p: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2DA9BCC8-7215-4977-AFA9-6CB86930B05A}"/>
                </a:ext>
              </a:extLst>
            </p:cNvPr>
            <p:cNvGrpSpPr/>
            <p:nvPr/>
          </p:nvGrpSpPr>
          <p:grpSpPr>
            <a:xfrm>
              <a:off x="2364047" y="4600022"/>
              <a:ext cx="1852610" cy="474632"/>
              <a:chOff x="556396" y="4846554"/>
              <a:chExt cx="1852610" cy="474632"/>
            </a:xfrm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09E4C004-C938-4553-8690-6CEFAA24A145}"/>
                  </a:ext>
                </a:extLst>
              </p:cNvPr>
              <p:cNvGrpSpPr/>
              <p:nvPr/>
            </p:nvGrpSpPr>
            <p:grpSpPr>
              <a:xfrm>
                <a:off x="556396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104" name="Прямоугольник 103">
                  <a:extLst>
                    <a:ext uri="{FF2B5EF4-FFF2-40B4-BE49-F238E27FC236}">
                      <a16:creationId xmlns:a16="http://schemas.microsoft.com/office/drawing/2014/main" id="{69D18EEE-76A9-425F-AF6F-EC034408DB59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5" name="Прямоугольник 104">
                  <a:extLst>
                    <a:ext uri="{FF2B5EF4-FFF2-40B4-BE49-F238E27FC236}">
                      <a16:creationId xmlns:a16="http://schemas.microsoft.com/office/drawing/2014/main" id="{B1EE1E46-203A-4359-BB7B-4BD84CBFC421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27C37CD1-0202-42B8-98BA-C87552478068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7" name="Прямоугольник 106">
                  <a:extLst>
                    <a:ext uri="{FF2B5EF4-FFF2-40B4-BE49-F238E27FC236}">
                      <a16:creationId xmlns:a16="http://schemas.microsoft.com/office/drawing/2014/main" id="{F8DA7758-5F4C-42D3-BEF5-A54DB8AB3A87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41AFE3EF-1130-47AE-BFF3-B031CD59EDB6}"/>
                  </a:ext>
                </a:extLst>
              </p:cNvPr>
              <p:cNvGrpSpPr/>
              <p:nvPr/>
            </p:nvGrpSpPr>
            <p:grpSpPr>
              <a:xfrm>
                <a:off x="995422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100" name="Прямоугольник 99">
                  <a:extLst>
                    <a:ext uri="{FF2B5EF4-FFF2-40B4-BE49-F238E27FC236}">
                      <a16:creationId xmlns:a16="http://schemas.microsoft.com/office/drawing/2014/main" id="{1D95CCC9-5AB1-4EAB-BF94-C61CE4CE1906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1" name="Прямоугольник 100">
                  <a:extLst>
                    <a:ext uri="{FF2B5EF4-FFF2-40B4-BE49-F238E27FC236}">
                      <a16:creationId xmlns:a16="http://schemas.microsoft.com/office/drawing/2014/main" id="{5DA38B3F-A20E-4F72-8BEF-FE41BB0A162B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2" name="Прямоугольник 101">
                  <a:extLst>
                    <a:ext uri="{FF2B5EF4-FFF2-40B4-BE49-F238E27FC236}">
                      <a16:creationId xmlns:a16="http://schemas.microsoft.com/office/drawing/2014/main" id="{F165BC0B-AF76-40F9-90A0-E304529AEAFB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3" name="Прямоугольник 102">
                  <a:extLst>
                    <a:ext uri="{FF2B5EF4-FFF2-40B4-BE49-F238E27FC236}">
                      <a16:creationId xmlns:a16="http://schemas.microsoft.com/office/drawing/2014/main" id="{F6814246-CFA3-430A-8AFC-66CFEC910ADB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5" name="Группа 84">
                <a:extLst>
                  <a:ext uri="{FF2B5EF4-FFF2-40B4-BE49-F238E27FC236}">
                    <a16:creationId xmlns:a16="http://schemas.microsoft.com/office/drawing/2014/main" id="{2B0C86F1-4B8A-49A6-9E2D-6A4B81069A8C}"/>
                  </a:ext>
                </a:extLst>
              </p:cNvPr>
              <p:cNvGrpSpPr/>
              <p:nvPr/>
            </p:nvGrpSpPr>
            <p:grpSpPr>
              <a:xfrm>
                <a:off x="143344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96" name="Прямоугольник 95">
                  <a:extLst>
                    <a:ext uri="{FF2B5EF4-FFF2-40B4-BE49-F238E27FC236}">
                      <a16:creationId xmlns:a16="http://schemas.microsoft.com/office/drawing/2014/main" id="{2CC0BF36-0852-4830-83D1-9CF840E231B1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D0502D5-61DE-4E8A-A45C-B175E61E1D0D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8" name="Прямоугольник 97">
                  <a:extLst>
                    <a:ext uri="{FF2B5EF4-FFF2-40B4-BE49-F238E27FC236}">
                      <a16:creationId xmlns:a16="http://schemas.microsoft.com/office/drawing/2014/main" id="{184F641B-7049-4B38-88F3-6D2EE8323D5B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9" name="Прямоугольник 98">
                  <a:extLst>
                    <a:ext uri="{FF2B5EF4-FFF2-40B4-BE49-F238E27FC236}">
                      <a16:creationId xmlns:a16="http://schemas.microsoft.com/office/drawing/2014/main" id="{F4E46FD6-76F5-4347-BA19-C4295DDA25C2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C5FD2DCD-9F36-4F47-AE4B-80DF441EEBB9}"/>
                  </a:ext>
                </a:extLst>
              </p:cNvPr>
              <p:cNvGrpSpPr/>
              <p:nvPr/>
            </p:nvGrpSpPr>
            <p:grpSpPr>
              <a:xfrm>
                <a:off x="186680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92" name="Прямоугольник 91">
                  <a:extLst>
                    <a:ext uri="{FF2B5EF4-FFF2-40B4-BE49-F238E27FC236}">
                      <a16:creationId xmlns:a16="http://schemas.microsoft.com/office/drawing/2014/main" id="{8EDDFFBF-6E1F-472B-9BD8-43E134B53920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3" name="Прямоугольник 92">
                  <a:extLst>
                    <a:ext uri="{FF2B5EF4-FFF2-40B4-BE49-F238E27FC236}">
                      <a16:creationId xmlns:a16="http://schemas.microsoft.com/office/drawing/2014/main" id="{B1025E2B-122C-4CF5-B908-B5380AD07A39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4" name="Прямоугольник 93">
                  <a:extLst>
                    <a:ext uri="{FF2B5EF4-FFF2-40B4-BE49-F238E27FC236}">
                      <a16:creationId xmlns:a16="http://schemas.microsoft.com/office/drawing/2014/main" id="{E20F27AA-F9B1-4557-8BB2-1BAC4138A141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5" name="Прямоугольник 94">
                  <a:extLst>
                    <a:ext uri="{FF2B5EF4-FFF2-40B4-BE49-F238E27FC236}">
                      <a16:creationId xmlns:a16="http://schemas.microsoft.com/office/drawing/2014/main" id="{CDC92610-0D7F-44FA-9521-D33DE3CF35D8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7" name="Группа 86">
                <a:extLst>
                  <a:ext uri="{FF2B5EF4-FFF2-40B4-BE49-F238E27FC236}">
                    <a16:creationId xmlns:a16="http://schemas.microsoft.com/office/drawing/2014/main" id="{DBBD3357-D471-4C26-BE6B-43D5188FA647}"/>
                  </a:ext>
                </a:extLst>
              </p:cNvPr>
              <p:cNvGrpSpPr/>
              <p:nvPr/>
            </p:nvGrpSpPr>
            <p:grpSpPr>
              <a:xfrm>
                <a:off x="2306530" y="4847700"/>
                <a:ext cx="102476" cy="473486"/>
                <a:chOff x="735724" y="4698124"/>
                <a:chExt cx="102476" cy="473486"/>
              </a:xfrm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11DB36FF-FFBC-4134-9850-246BC33CF013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9" name="Прямоугольник 88">
                  <a:extLst>
                    <a:ext uri="{FF2B5EF4-FFF2-40B4-BE49-F238E27FC236}">
                      <a16:creationId xmlns:a16="http://schemas.microsoft.com/office/drawing/2014/main" id="{C9A89B84-64FF-4E0A-9609-1A11324C5A43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0" name="Прямоугольник 89">
                  <a:extLst>
                    <a:ext uri="{FF2B5EF4-FFF2-40B4-BE49-F238E27FC236}">
                      <a16:creationId xmlns:a16="http://schemas.microsoft.com/office/drawing/2014/main" id="{6214684C-DA08-45EB-A992-1495FEE897DA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1" name="Прямоугольник 90">
                  <a:extLst>
                    <a:ext uri="{FF2B5EF4-FFF2-40B4-BE49-F238E27FC236}">
                      <a16:creationId xmlns:a16="http://schemas.microsoft.com/office/drawing/2014/main" id="{AE29F9F8-83E0-4262-BBF8-78300F69DDF5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cxnSp>
          <p:nvCxnSpPr>
            <p:cNvPr id="108" name="Прямая со стрелкой 107">
              <a:extLst>
                <a:ext uri="{FF2B5EF4-FFF2-40B4-BE49-F238E27FC236}">
                  <a16:creationId xmlns:a16="http://schemas.microsoft.com/office/drawing/2014/main" id="{9FE70D18-E307-411D-9727-824B4BE80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0752" y="5095984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 стрелкой 108">
              <a:extLst>
                <a:ext uri="{FF2B5EF4-FFF2-40B4-BE49-F238E27FC236}">
                  <a16:creationId xmlns:a16="http://schemas.microsoft.com/office/drawing/2014/main" id="{24A16013-8FC5-48A9-A6A2-F540FDFD2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778" y="5095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 стрелкой 109">
              <a:extLst>
                <a:ext uri="{FF2B5EF4-FFF2-40B4-BE49-F238E27FC236}">
                  <a16:creationId xmlns:a16="http://schemas.microsoft.com/office/drawing/2014/main" id="{A40304D3-835A-452A-90A3-378686080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260" y="5095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 стрелкой 110">
              <a:extLst>
                <a:ext uri="{FF2B5EF4-FFF2-40B4-BE49-F238E27FC236}">
                  <a16:creationId xmlns:a16="http://schemas.microsoft.com/office/drawing/2014/main" id="{F6E1E287-A1A9-4C0A-AB01-34ED637727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6960" y="5082241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 стрелкой 111">
              <a:extLst>
                <a:ext uri="{FF2B5EF4-FFF2-40B4-BE49-F238E27FC236}">
                  <a16:creationId xmlns:a16="http://schemas.microsoft.com/office/drawing/2014/main" id="{5CEB8C8D-7038-43C8-A2DD-401532C5B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7660" y="5095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 стрелкой 112">
              <a:extLst>
                <a:ext uri="{FF2B5EF4-FFF2-40B4-BE49-F238E27FC236}">
                  <a16:creationId xmlns:a16="http://schemas.microsoft.com/office/drawing/2014/main" id="{67BF9DCB-663D-4EFA-9F19-EB21EDE38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0751" y="4324984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 стрелкой 113">
              <a:extLst>
                <a:ext uri="{FF2B5EF4-FFF2-40B4-BE49-F238E27FC236}">
                  <a16:creationId xmlns:a16="http://schemas.microsoft.com/office/drawing/2014/main" id="{7455EBCD-F7D8-40FC-A149-AAB304A93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777" y="4324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 стрелкой 114">
              <a:extLst>
                <a:ext uri="{FF2B5EF4-FFF2-40B4-BE49-F238E27FC236}">
                  <a16:creationId xmlns:a16="http://schemas.microsoft.com/office/drawing/2014/main" id="{2FFC2198-6B40-4866-8886-884D47349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259" y="4324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 стрелкой 115">
              <a:extLst>
                <a:ext uri="{FF2B5EF4-FFF2-40B4-BE49-F238E27FC236}">
                  <a16:creationId xmlns:a16="http://schemas.microsoft.com/office/drawing/2014/main" id="{6CF2E7EC-5C0E-486C-9E3E-036FB648B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6959" y="4311241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 стрелкой 116">
              <a:extLst>
                <a:ext uri="{FF2B5EF4-FFF2-40B4-BE49-F238E27FC236}">
                  <a16:creationId xmlns:a16="http://schemas.microsoft.com/office/drawing/2014/main" id="{5D886C97-D01E-40DE-80C4-BC9594F91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7659" y="4324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DD763E4-29ED-4D9A-B82C-502664F22651}"/>
                </a:ext>
              </a:extLst>
            </p:cNvPr>
            <p:cNvSpPr txBox="1"/>
            <p:nvPr/>
          </p:nvSpPr>
          <p:spPr>
            <a:xfrm>
              <a:off x="2168264" y="5344000"/>
              <a:ext cx="2395259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ELMO</a:t>
              </a:r>
              <a:endParaRPr lang="ru-RU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0C9CFD2-560D-4217-A2FA-0B6F3F6B8A75}"/>
                </a:ext>
              </a:extLst>
            </p:cNvPr>
            <p:cNvSpPr txBox="1"/>
            <p:nvPr/>
          </p:nvSpPr>
          <p:spPr>
            <a:xfrm>
              <a:off x="2263917" y="5865025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11BD8E0-706B-48B8-8117-E00F70F6848C}"/>
                </a:ext>
              </a:extLst>
            </p:cNvPr>
            <p:cNvSpPr txBox="1"/>
            <p:nvPr/>
          </p:nvSpPr>
          <p:spPr>
            <a:xfrm>
              <a:off x="2575960" y="5865025"/>
              <a:ext cx="454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ем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6D57249-0274-4CC6-8453-9C37CF745E98}"/>
                </a:ext>
              </a:extLst>
            </p:cNvPr>
            <p:cNvSpPr txBox="1"/>
            <p:nvPr/>
          </p:nvSpPr>
          <p:spPr>
            <a:xfrm>
              <a:off x="2972542" y="5865025"/>
              <a:ext cx="671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кашу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58F8502-9684-40B7-B386-62D3433B3088}"/>
                </a:ext>
              </a:extLst>
            </p:cNvPr>
            <p:cNvSpPr txBox="1"/>
            <p:nvPr/>
          </p:nvSpPr>
          <p:spPr>
            <a:xfrm>
              <a:off x="3604512" y="5865025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49560D-09EF-4C2F-83B7-6EA1342D257A}"/>
                </a:ext>
              </a:extLst>
            </p:cNvPr>
            <p:cNvSpPr txBox="1"/>
            <p:nvPr/>
          </p:nvSpPr>
          <p:spPr>
            <a:xfrm>
              <a:off x="3776937" y="586502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eos</a:t>
              </a:r>
              <a:r>
                <a:rPr lang="en-US" dirty="0"/>
                <a:t>&gt;</a:t>
              </a:r>
              <a:endParaRPr lang="ru-RU" dirty="0"/>
            </a:p>
          </p:txBody>
        </p:sp>
        <p:cxnSp>
          <p:nvCxnSpPr>
            <p:cNvPr id="124" name="Прямая со стрелкой 123">
              <a:extLst>
                <a:ext uri="{FF2B5EF4-FFF2-40B4-BE49-F238E27FC236}">
                  <a16:creationId xmlns:a16="http://schemas.microsoft.com/office/drawing/2014/main" id="{C98F71D7-62B1-40EF-8B0F-0348E82CA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0752" y="571882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Прямая со стрелкой 124">
              <a:extLst>
                <a:ext uri="{FF2B5EF4-FFF2-40B4-BE49-F238E27FC236}">
                  <a16:creationId xmlns:a16="http://schemas.microsoft.com/office/drawing/2014/main" id="{88918A81-77C1-4E80-8CC0-4902302BB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778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Прямая со стрелкой 125">
              <a:extLst>
                <a:ext uri="{FF2B5EF4-FFF2-40B4-BE49-F238E27FC236}">
                  <a16:creationId xmlns:a16="http://schemas.microsoft.com/office/drawing/2014/main" id="{B0F4325C-8186-4C97-B05A-2C4A3AB64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260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 стрелкой 126">
              <a:extLst>
                <a:ext uri="{FF2B5EF4-FFF2-40B4-BE49-F238E27FC236}">
                  <a16:creationId xmlns:a16="http://schemas.microsoft.com/office/drawing/2014/main" id="{0DF0BCDE-7F3C-464F-9F4E-F57868AF2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6960" y="570507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Прямая со стрелкой 127">
              <a:extLst>
                <a:ext uri="{FF2B5EF4-FFF2-40B4-BE49-F238E27FC236}">
                  <a16:creationId xmlns:a16="http://schemas.microsoft.com/office/drawing/2014/main" id="{D0199026-8AE8-440C-B884-162B2A9AC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7660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Прямая со стрелкой 133">
              <a:extLst>
                <a:ext uri="{FF2B5EF4-FFF2-40B4-BE49-F238E27FC236}">
                  <a16:creationId xmlns:a16="http://schemas.microsoft.com/office/drawing/2014/main" id="{F6C0D1DF-90AA-4314-A79B-FB0E3F0F27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1150" y="4312244"/>
              <a:ext cx="1" cy="895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304A980-6566-484C-BEDF-3714174DD00B}"/>
                </a:ext>
              </a:extLst>
            </p:cNvPr>
            <p:cNvSpPr txBox="1"/>
            <p:nvPr/>
          </p:nvSpPr>
          <p:spPr>
            <a:xfrm>
              <a:off x="6623156" y="5344000"/>
              <a:ext cx="239525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GPT/BERT</a:t>
              </a:r>
              <a:endParaRPr lang="ru-RU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D4D6A2E-C90B-4617-BF30-8BEB8EEA6B29}"/>
                </a:ext>
              </a:extLst>
            </p:cNvPr>
            <p:cNvSpPr txBox="1"/>
            <p:nvPr/>
          </p:nvSpPr>
          <p:spPr>
            <a:xfrm>
              <a:off x="6718809" y="5865025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3916E9A-4853-425E-8220-5EA7D55E0CD0}"/>
                </a:ext>
              </a:extLst>
            </p:cNvPr>
            <p:cNvSpPr txBox="1"/>
            <p:nvPr/>
          </p:nvSpPr>
          <p:spPr>
            <a:xfrm>
              <a:off x="7030852" y="5865025"/>
              <a:ext cx="454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ем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35205F7-9B6A-4F59-8E40-8375899EAAD6}"/>
                </a:ext>
              </a:extLst>
            </p:cNvPr>
            <p:cNvSpPr txBox="1"/>
            <p:nvPr/>
          </p:nvSpPr>
          <p:spPr>
            <a:xfrm>
              <a:off x="7427434" y="5865025"/>
              <a:ext cx="671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кашу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581C9C7-B80A-4527-9280-8FA363CBBD96}"/>
                </a:ext>
              </a:extLst>
            </p:cNvPr>
            <p:cNvSpPr txBox="1"/>
            <p:nvPr/>
          </p:nvSpPr>
          <p:spPr>
            <a:xfrm>
              <a:off x="8059404" y="5865025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.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4FBD3D-9433-472B-A143-B359493064B8}"/>
                </a:ext>
              </a:extLst>
            </p:cNvPr>
            <p:cNvSpPr txBox="1"/>
            <p:nvPr/>
          </p:nvSpPr>
          <p:spPr>
            <a:xfrm>
              <a:off x="8231829" y="586502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eos</a:t>
              </a:r>
              <a:r>
                <a:rPr lang="en-US" dirty="0"/>
                <a:t>&gt;</a:t>
              </a:r>
              <a:endParaRPr lang="ru-RU" dirty="0"/>
            </a:p>
          </p:txBody>
        </p:sp>
        <p:cxnSp>
          <p:nvCxnSpPr>
            <p:cNvPr id="143" name="Прямая со стрелкой 142">
              <a:extLst>
                <a:ext uri="{FF2B5EF4-FFF2-40B4-BE49-F238E27FC236}">
                  <a16:creationId xmlns:a16="http://schemas.microsoft.com/office/drawing/2014/main" id="{EB02E5D2-034A-4B33-9FCD-3F59C3BC3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5644" y="571882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Прямая со стрелкой 143">
              <a:extLst>
                <a:ext uri="{FF2B5EF4-FFF2-40B4-BE49-F238E27FC236}">
                  <a16:creationId xmlns:a16="http://schemas.microsoft.com/office/drawing/2014/main" id="{CC53169E-9B77-4F0A-AED2-ACC21BF34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4670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Прямая со стрелкой 144">
              <a:extLst>
                <a:ext uri="{FF2B5EF4-FFF2-40B4-BE49-F238E27FC236}">
                  <a16:creationId xmlns:a16="http://schemas.microsoft.com/office/drawing/2014/main" id="{CB7377A7-ACE9-4C21-84BF-53622F647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1152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Прямая со стрелкой 145">
              <a:extLst>
                <a:ext uri="{FF2B5EF4-FFF2-40B4-BE49-F238E27FC236}">
                  <a16:creationId xmlns:a16="http://schemas.microsoft.com/office/drawing/2014/main" id="{446FAD89-81CF-4517-ACE7-D9D51F258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852" y="570507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Прямая со стрелкой 146">
              <a:extLst>
                <a:ext uri="{FF2B5EF4-FFF2-40B4-BE49-F238E27FC236}">
                  <a16:creationId xmlns:a16="http://schemas.microsoft.com/office/drawing/2014/main" id="{24634DD1-E471-4F4A-A3E9-8EB4C92A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2552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7B7A97AD-8F1B-4353-B8D3-33E16D32DFDD}"/>
                </a:ext>
              </a:extLst>
            </p:cNvPr>
            <p:cNvSpPr/>
            <p:nvPr/>
          </p:nvSpPr>
          <p:spPr>
            <a:xfrm>
              <a:off x="6320455" y="3686690"/>
              <a:ext cx="284139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solidFill>
                    <a:srgbClr val="FF0000"/>
                  </a:solidFill>
                </a:rPr>
                <a:t>Нет модели, специфичной для задачи! </a:t>
              </a: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A50CC18-B8A7-4D96-A5FA-E40ABDBFD013}"/>
                </a:ext>
              </a:extLst>
            </p:cNvPr>
            <p:cNvCxnSpPr/>
            <p:nvPr/>
          </p:nvCxnSpPr>
          <p:spPr>
            <a:xfrm>
              <a:off x="4803006" y="4006187"/>
              <a:ext cx="1333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9698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GPT: Generative Pre-Training for Language Understanding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B21A7ED-5666-4A32-98AD-1FD400B1AA5D}"/>
              </a:ext>
            </a:extLst>
          </p:cNvPr>
          <p:cNvSpPr/>
          <p:nvPr/>
        </p:nvSpPr>
        <p:spPr>
          <a:xfrm>
            <a:off x="525365" y="1723052"/>
            <a:ext cx="498991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GPT </a:t>
            </a:r>
            <a:r>
              <a:rPr lang="ru-RU" sz="2000" b="1" dirty="0">
                <a:solidFill>
                  <a:srgbClr val="111111"/>
                </a:solidFill>
                <a:latin typeface="Helvetica" panose="020B0604020202020204" pitchFamily="34" charset="0"/>
              </a:rPr>
              <a:t>—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это нейронная сеть для генерации текста. Если подробнее, то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GPT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—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это языковая модель, основанная на архитектуре трансформер и обученная в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self-supervised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режиме на больших объемах текстовых данных.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algn="just"/>
            <a:endParaRPr lang="en-US" sz="200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  <a:p>
            <a:pPr algn="just"/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Архитектура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GPT –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это 12-слойный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ru-RU" sz="2000" b="1" dirty="0">
                <a:solidFill>
                  <a:srgbClr val="111111"/>
                </a:solidFill>
                <a:latin typeface="Helvetica" panose="020B0604020202020204" pitchFamily="34" charset="0"/>
              </a:rPr>
              <a:t>декодер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трансформера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(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без декодер-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энкодер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внимания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).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2D9BBD-9E34-4D64-B1AE-700989C69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9548"/>
            <a:ext cx="5650012" cy="29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5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</a:t>
            </a:r>
            <a:r>
              <a:rPr lang="en-US" sz="2800" b="1" dirty="0">
                <a:solidFill>
                  <a:srgbClr val="FF0000"/>
                </a:solidFill>
              </a:rPr>
              <a:t>Padding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2050" name="Picture 2" descr="https://media.proglib.io/wp-uploads/2018/06/3.gif">
            <a:extLst>
              <a:ext uri="{FF2B5EF4-FFF2-40B4-BE49-F238E27FC236}">
                <a16:creationId xmlns:a16="http://schemas.microsoft.com/office/drawing/2014/main" id="{F53D19D0-BBCA-4380-9642-BF969698F8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932" y="1024525"/>
            <a:ext cx="4442136" cy="504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F7FEF22-0AAD-4AC0-9E29-C60A09AE0D3B}"/>
              </a:ext>
            </a:extLst>
          </p:cNvPr>
          <p:cNvSpPr/>
          <p:nvPr/>
        </p:nvSpPr>
        <p:spPr>
          <a:xfrm>
            <a:off x="603100" y="6111497"/>
            <a:ext cx="472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https://github.com/vdumoulin/conv_arithmetic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7862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GPT: pre-training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B21A7ED-5666-4A32-98AD-1FD400B1AA5D}"/>
                  </a:ext>
                </a:extLst>
              </p:cNvPr>
              <p:cNvSpPr/>
              <p:nvPr/>
            </p:nvSpPr>
            <p:spPr>
              <a:xfrm>
                <a:off x="1010142" y="1463346"/>
                <a:ext cx="4989911" cy="3498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000" i="0" dirty="0">
                    <a:solidFill>
                      <a:srgbClr val="111111"/>
                    </a:solidFill>
                    <a:effectLst/>
                    <a:latin typeface="Helvetica" panose="020B0604020202020204" pitchFamily="34" charset="0"/>
                  </a:rPr>
                  <a:t>Если </a:t>
                </a:r>
                <a:r>
                  <a:rPr lang="en-US" sz="2000" i="0" dirty="0">
                    <a:solidFill>
                      <a:srgbClr val="111111"/>
                    </a:solidFill>
                    <a:effectLst/>
                    <a:latin typeface="Helvetica" panose="020B0604020202020204" pitchFamily="34" charset="0"/>
                  </a:rPr>
                  <a:t>y</a:t>
                </a:r>
                <a:r>
                  <a:rPr lang="en-US" sz="2000" i="0" baseline="-25000" dirty="0">
                    <a:solidFill>
                      <a:srgbClr val="111111"/>
                    </a:solidFill>
                    <a:effectLst/>
                    <a:latin typeface="Helvetica" panose="020B0604020202020204" pitchFamily="34" charset="0"/>
                  </a:rPr>
                  <a:t>1</a:t>
                </a:r>
                <a:r>
                  <a:rPr lang="en-US" sz="2000" i="0" dirty="0">
                    <a:solidFill>
                      <a:srgbClr val="111111"/>
                    </a:solidFill>
                    <a:effectLst/>
                    <a:latin typeface="Helvetica" panose="020B0604020202020204" pitchFamily="34" charset="0"/>
                  </a:rPr>
                  <a:t>, </a:t>
                </a:r>
                <a:r>
                  <a:rPr lang="en-US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y</a:t>
                </a:r>
                <a:r>
                  <a:rPr lang="en-US" sz="2000" baseline="-25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2</a:t>
                </a:r>
                <a:r>
                  <a:rPr lang="en-US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, …, </a:t>
                </a:r>
                <a:r>
                  <a:rPr lang="en-US" sz="2000" dirty="0" err="1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y</a:t>
                </a:r>
                <a:r>
                  <a:rPr lang="en-US" sz="2000" baseline="-25000" dirty="0" err="1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n</a:t>
                </a:r>
                <a:r>
                  <a:rPr lang="en-US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, - </a:t>
                </a:r>
                <a:r>
                  <a:rPr lang="ru-RU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входная последовательность токенов, то на каждом временном шагу </a:t>
                </a:r>
                <a:r>
                  <a:rPr lang="en-US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t </a:t>
                </a:r>
                <a:r>
                  <a:rPr lang="ru-RU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модель предсказывает распределение вероятностей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2000" b="0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pPr algn="just"/>
                <a:endParaRPr lang="en-US" sz="2000" b="0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pPr algn="just"/>
                <a:r>
                  <a:rPr lang="en-US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 </a:t>
                </a:r>
                <a:r>
                  <a:rPr lang="ru-RU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Модель обучается с помощью стандартной кросс-</a:t>
                </a:r>
                <a:r>
                  <a:rPr lang="ru-RU" sz="2000" dirty="0" err="1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энтропийной</a:t>
                </a:r>
                <a:r>
                  <a:rPr lang="ru-RU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 функции потерь:</a:t>
                </a:r>
              </a:p>
              <a:p>
                <a:pPr algn="just"/>
                <a:endParaRPr lang="ru-RU" sz="2000" i="0" dirty="0">
                  <a:effectLst/>
                  <a:latin typeface="Helvetica" panose="020B0604020202020204" pitchFamily="34" charset="0"/>
                </a:endParaRPr>
              </a:p>
              <a:p>
                <a:pPr algn="just"/>
                <a:endParaRPr lang="en-US" sz="2000" i="0" dirty="0">
                  <a:effectLst/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B21A7ED-5666-4A32-98AD-1FD400B1A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42" y="1463346"/>
                <a:ext cx="4989911" cy="3498778"/>
              </a:xfrm>
              <a:prstGeom prst="rect">
                <a:avLst/>
              </a:prstGeom>
              <a:blipFill>
                <a:blip r:embed="rId4"/>
                <a:stretch>
                  <a:fillRect l="-1345" t="-697" r="-1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s://lena-voita.github.io/resources/lectures/transfer/gpt/training.gif">
            <a:extLst>
              <a:ext uri="{FF2B5EF4-FFF2-40B4-BE49-F238E27FC236}">
                <a16:creationId xmlns:a16="http://schemas.microsoft.com/office/drawing/2014/main" id="{7A97A555-CCB7-46CD-ADE7-C741E0E46E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807" y="1299814"/>
            <a:ext cx="279082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420493B-D781-493A-8032-5416C65F5E0F}"/>
              </a:ext>
            </a:extLst>
          </p:cNvPr>
          <p:cNvSpPr/>
          <p:nvPr/>
        </p:nvSpPr>
        <p:spPr>
          <a:xfrm>
            <a:off x="628769" y="5842010"/>
            <a:ext cx="6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6"/>
              </a:rPr>
              <a:t>https://lena-voita.github.io/nlp_course/transfer_learning.html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AB1BF8-46AF-40B8-80E1-DC040EBE4B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5285" y="4432495"/>
            <a:ext cx="363905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30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GPT: fine-tuning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4D07BE-BBB1-408E-83B4-0A2B5505F27D}"/>
              </a:ext>
            </a:extLst>
          </p:cNvPr>
          <p:cNvSpPr/>
          <p:nvPr/>
        </p:nvSpPr>
        <p:spPr>
          <a:xfrm>
            <a:off x="603100" y="5937835"/>
            <a:ext cx="10064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https://cdn.openai.com/research-covers/language-unsupervised/language_understanding_paper.pdf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12290" name="Picture 2" descr="https://lena-voita.github.io/resources/lectures/transfer/gpt/input_transformations-min.png">
            <a:extLst>
              <a:ext uri="{FF2B5EF4-FFF2-40B4-BE49-F238E27FC236}">
                <a16:creationId xmlns:a16="http://schemas.microsoft.com/office/drawing/2014/main" id="{E9209A00-F8D5-4508-A7D3-B9CE85949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62" y="1247880"/>
            <a:ext cx="10246642" cy="419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746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BERT: Bidirectional Encoder Representations from Transformers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B21A7ED-5666-4A32-98AD-1FD400B1AA5D}"/>
              </a:ext>
            </a:extLst>
          </p:cNvPr>
          <p:cNvSpPr/>
          <p:nvPr/>
        </p:nvSpPr>
        <p:spPr>
          <a:xfrm>
            <a:off x="525365" y="1723052"/>
            <a:ext cx="49899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BERT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—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впервые представлен в работе </a:t>
            </a:r>
            <a:r>
              <a:rPr lang="en-US" sz="2000" dirty="0">
                <a:solidFill>
                  <a:srgbClr val="2A7AE2"/>
                </a:solidFill>
                <a:latin typeface="Helvetica" panose="020B0604020202020204" pitchFamily="34" charset="0"/>
                <a:hlinkClick r:id="rId4"/>
              </a:rPr>
              <a:t>BERT: Pre-training of Deep Bidirectional Transformers for Language Understanding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. BERT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получил премию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the Best Paper Award at NAACL 201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9.</a:t>
            </a:r>
          </a:p>
          <a:p>
            <a:pPr algn="just"/>
            <a:endParaRPr lang="ru-RU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algn="just"/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BERT –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это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энкодер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трансформера. В чем новшества модели – цели обучения и способ использования.</a:t>
            </a:r>
            <a:endParaRPr lang="en-US" sz="2000" i="0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13314" name="Picture 2" descr="https://seopaslaugos.com/wp-content/uploads/2019/12/bert-1170x725.jpg">
            <a:extLst>
              <a:ext uri="{FF2B5EF4-FFF2-40B4-BE49-F238E27FC236}">
                <a16:creationId xmlns:a16="http://schemas.microsoft.com/office/drawing/2014/main" id="{5E73200A-E0E4-411B-9A79-99AE89AB7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5"/>
          <a:stretch/>
        </p:blipFill>
        <p:spPr bwMode="auto">
          <a:xfrm>
            <a:off x="7369305" y="1230849"/>
            <a:ext cx="2743200" cy="48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08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BERT: pre-training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4665881C-1544-49D9-B1BD-E8DDF0A0FE55}"/>
              </a:ext>
            </a:extLst>
          </p:cNvPr>
          <p:cNvSpPr txBox="1"/>
          <p:nvPr/>
        </p:nvSpPr>
        <p:spPr>
          <a:xfrm>
            <a:off x="603100" y="1952252"/>
            <a:ext cx="5678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Задачи для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предобучения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: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Маскированная языковая модель (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masked LM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(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MLM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)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)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Процедура маскирования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для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15%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токенов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80%: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менялись на токен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[MASK]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10%: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менялись на случайный токен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10%: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ничего не делали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C20F1C-951C-4A85-AB71-81A35B28EAB9}"/>
              </a:ext>
            </a:extLst>
          </p:cNvPr>
          <p:cNvSpPr/>
          <p:nvPr/>
        </p:nvSpPr>
        <p:spPr>
          <a:xfrm>
            <a:off x="1392454" y="5437712"/>
            <a:ext cx="9407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u="sng" dirty="0">
                <a:solidFill>
                  <a:srgbClr val="111111"/>
                </a:solidFill>
                <a:latin typeface="Comic Neue"/>
              </a:rPr>
              <a:t>Input</a:t>
            </a:r>
            <a:r>
              <a:rPr lang="en-US" dirty="0">
                <a:solidFill>
                  <a:srgbClr val="111111"/>
                </a:solidFill>
                <a:latin typeface="Comic Neue"/>
              </a:rPr>
              <a:t>: </a:t>
            </a:r>
            <a:r>
              <a:rPr lang="en-US" b="1" dirty="0">
                <a:solidFill>
                  <a:srgbClr val="111111"/>
                </a:solidFill>
                <a:latin typeface="Comic Neue"/>
              </a:rPr>
              <a:t>[CLS] the man went to [MASK] store [SEP] he bought a gallon [MASK] milk [SEP]</a:t>
            </a:r>
            <a:br>
              <a:rPr lang="en-US" dirty="0">
                <a:solidFill>
                  <a:srgbClr val="111111"/>
                </a:solidFill>
                <a:latin typeface="Comic Neue"/>
              </a:rPr>
            </a:br>
            <a:r>
              <a:rPr lang="en-US" u="sng" dirty="0">
                <a:solidFill>
                  <a:srgbClr val="111111"/>
                </a:solidFill>
                <a:latin typeface="Comic Neue"/>
              </a:rPr>
              <a:t>Label</a:t>
            </a:r>
            <a:r>
              <a:rPr lang="en-US" dirty="0">
                <a:solidFill>
                  <a:srgbClr val="111111"/>
                </a:solidFill>
                <a:latin typeface="Comic Neue"/>
              </a:rPr>
              <a:t>: </a:t>
            </a:r>
            <a:r>
              <a:rPr lang="en-US" dirty="0" err="1">
                <a:solidFill>
                  <a:srgbClr val="111111"/>
                </a:solidFill>
                <a:latin typeface="Comic Neue"/>
              </a:rPr>
              <a:t>isNext</a:t>
            </a:r>
            <a:endParaRPr lang="en-US" dirty="0">
              <a:solidFill>
                <a:srgbClr val="111111"/>
              </a:solidFill>
              <a:latin typeface="Comic Neue"/>
            </a:endParaRPr>
          </a:p>
          <a:p>
            <a:pPr algn="just"/>
            <a:r>
              <a:rPr lang="en-US" u="sng" dirty="0">
                <a:solidFill>
                  <a:srgbClr val="111111"/>
                </a:solidFill>
                <a:latin typeface="Comic Neue"/>
              </a:rPr>
              <a:t>Input</a:t>
            </a:r>
            <a:r>
              <a:rPr lang="en-US" dirty="0">
                <a:solidFill>
                  <a:srgbClr val="111111"/>
                </a:solidFill>
                <a:latin typeface="Comic Neue"/>
              </a:rPr>
              <a:t>: </a:t>
            </a:r>
            <a:r>
              <a:rPr lang="en-US" b="1" dirty="0">
                <a:solidFill>
                  <a:srgbClr val="111111"/>
                </a:solidFill>
                <a:latin typeface="Comic Neue"/>
              </a:rPr>
              <a:t>[CLS] the man went to [MASK] store [SEP] penguin [MASK] are flight ##less birds [SEP]</a:t>
            </a:r>
            <a:br>
              <a:rPr lang="en-US" dirty="0">
                <a:solidFill>
                  <a:srgbClr val="111111"/>
                </a:solidFill>
                <a:latin typeface="Comic Neue"/>
              </a:rPr>
            </a:br>
            <a:r>
              <a:rPr lang="en-US" u="sng" dirty="0">
                <a:solidFill>
                  <a:srgbClr val="111111"/>
                </a:solidFill>
                <a:latin typeface="Comic Neue"/>
              </a:rPr>
              <a:t>Label</a:t>
            </a:r>
            <a:r>
              <a:rPr lang="en-US" dirty="0">
                <a:solidFill>
                  <a:srgbClr val="111111"/>
                </a:solidFill>
                <a:latin typeface="Comic Neue"/>
              </a:rPr>
              <a:t>: </a:t>
            </a:r>
            <a:r>
              <a:rPr lang="en-US" dirty="0" err="1">
                <a:solidFill>
                  <a:srgbClr val="111111"/>
                </a:solidFill>
                <a:latin typeface="Comic Neue"/>
              </a:rPr>
              <a:t>notNext</a:t>
            </a:r>
            <a:endParaRPr lang="en-US" b="0" i="0" dirty="0">
              <a:solidFill>
                <a:srgbClr val="111111"/>
              </a:solidFill>
              <a:effectLst/>
              <a:latin typeface="Comic Neue"/>
            </a:endParaRPr>
          </a:p>
        </p:txBody>
      </p:sp>
      <p:pic>
        <p:nvPicPr>
          <p:cNvPr id="14338" name="Picture 2" descr="https://lena-voita.github.io/resources/lectures/transfer/bert/lm_vs_mlm-min.png">
            <a:extLst>
              <a:ext uri="{FF2B5EF4-FFF2-40B4-BE49-F238E27FC236}">
                <a16:creationId xmlns:a16="http://schemas.microsoft.com/office/drawing/2014/main" id="{5FA0CA7C-5A19-48AF-9499-E0B3B4ACC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2"/>
          <a:stretch/>
        </p:blipFill>
        <p:spPr bwMode="auto">
          <a:xfrm>
            <a:off x="6487428" y="1854504"/>
            <a:ext cx="2887578" cy="338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79390E-AABE-418B-BFEB-E3C845380DF9}"/>
              </a:ext>
            </a:extLst>
          </p:cNvPr>
          <p:cNvSpPr/>
          <p:nvPr/>
        </p:nvSpPr>
        <p:spPr>
          <a:xfrm>
            <a:off x="603100" y="47079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Предсказание следующего текста (</a:t>
            </a:r>
            <a:r>
              <a:rPr lang="en-US" dirty="0"/>
              <a:t>Next Sentence Prediction (NSP)</a:t>
            </a:r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)</a:t>
            </a:r>
            <a:endParaRPr lang="en-US" dirty="0">
              <a:solidFill>
                <a:srgbClr val="11111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81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BERT: fine-tuning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A4B953E-60BA-4EDE-93DA-02763E910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0" r="2500" b="49106"/>
          <a:stretch/>
        </p:blipFill>
        <p:spPr>
          <a:xfrm>
            <a:off x="679318" y="1107951"/>
            <a:ext cx="5670856" cy="2968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3717BCC-F1D5-42A9-8986-A088F2346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1" t="52304" r="2696"/>
          <a:stretch/>
        </p:blipFill>
        <p:spPr>
          <a:xfrm>
            <a:off x="5979020" y="3429000"/>
            <a:ext cx="6062020" cy="29684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4B85028-B419-4F25-849F-7435FC4D9832}"/>
              </a:ext>
            </a:extLst>
          </p:cNvPr>
          <p:cNvSpPr/>
          <p:nvPr/>
        </p:nvSpPr>
        <p:spPr>
          <a:xfrm>
            <a:off x="262283" y="56403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>
                <a:solidFill>
                  <a:schemeClr val="tx2"/>
                </a:solidFill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i="1" dirty="0">
                <a:solidFill>
                  <a:schemeClr val="tx2"/>
                </a:solidFill>
                <a:latin typeface="Arial" panose="020B0604020202020204" pitchFamily="34" charset="0"/>
              </a:rPr>
              <a:t>arXiv preprint arXiv:1810.04805</a:t>
            </a:r>
            <a:r>
              <a:rPr lang="tr-TR" dirty="0">
                <a:solidFill>
                  <a:schemeClr val="tx2"/>
                </a:solidFill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20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Заключение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65</a:t>
            </a:fld>
            <a:endParaRPr lang="ru-RU" dirty="0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925620" y="1205681"/>
            <a:ext cx="1073209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3200" dirty="0"/>
              <a:t>Обсудили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Применение </a:t>
            </a:r>
            <a:r>
              <a:rPr lang="en-US" sz="2400" dirty="0"/>
              <a:t>CNN </a:t>
            </a:r>
            <a:r>
              <a:rPr lang="ru-RU" sz="2400" dirty="0"/>
              <a:t>в </a:t>
            </a:r>
            <a:r>
              <a:rPr lang="en-US" sz="2400" dirty="0"/>
              <a:t>NLP. 1D-convolutions</a:t>
            </a:r>
            <a:endParaRPr lang="ru-RU" sz="2400" dirty="0"/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Применение </a:t>
            </a:r>
            <a:r>
              <a:rPr lang="en-US" sz="2400" dirty="0"/>
              <a:t>RNN, LSTM, GRU </a:t>
            </a:r>
            <a:r>
              <a:rPr lang="ru-RU" sz="2400" dirty="0"/>
              <a:t>в </a:t>
            </a:r>
            <a:r>
              <a:rPr lang="en-US" sz="2400" dirty="0"/>
              <a:t>NLP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Механизм внимания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sz="2400" dirty="0"/>
              <a:t>Transformer. Self-attention, Multi-head attention, Positional Encoding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 err="1"/>
              <a:t>Токенизация</a:t>
            </a:r>
            <a:r>
              <a:rPr lang="ru-RU" sz="2400" dirty="0"/>
              <a:t>: </a:t>
            </a:r>
            <a:r>
              <a:rPr lang="en-US" sz="2400" dirty="0"/>
              <a:t>Byte-Pair encoding</a:t>
            </a:r>
            <a:endParaRPr lang="ru-RU" sz="2400" dirty="0"/>
          </a:p>
          <a:p>
            <a:pPr>
              <a:defRPr/>
            </a:pPr>
            <a:endParaRPr lang="ru-RU" sz="3200" dirty="0"/>
          </a:p>
          <a:p>
            <a:pPr>
              <a:defRPr/>
            </a:pPr>
            <a:r>
              <a:rPr lang="ru-RU" sz="3200" dirty="0"/>
              <a:t>Далее: практика по поиску уязвимостей в коде с помощью </a:t>
            </a:r>
            <a:r>
              <a:rPr lang="ru-RU" sz="3200" dirty="0" err="1"/>
              <a:t>нейросетевых</a:t>
            </a:r>
            <a:r>
              <a:rPr lang="ru-RU" sz="3200" dirty="0"/>
              <a:t>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3361644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925619" y="3044279"/>
            <a:ext cx="10865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400" b="1" dirty="0">
                <a:solidFill>
                  <a:srgbClr val="FF0000"/>
                </a:solidFill>
              </a:rPr>
              <a:t>Спасибо за внимание!</a:t>
            </a:r>
          </a:p>
        </p:txBody>
      </p:sp>
      <p:pic>
        <p:nvPicPr>
          <p:cNvPr id="7" name="Объект 1">
            <a:extLst>
              <a:ext uri="{FF2B5EF4-FFF2-40B4-BE49-F238E27FC236}">
                <a16:creationId xmlns:a16="http://schemas.microsoft.com/office/drawing/2014/main" id="{3D7E922A-E574-C847-BA5B-E66D8477C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</a:t>
            </a:r>
            <a:r>
              <a:rPr lang="en-US" sz="2800" b="1" dirty="0">
                <a:solidFill>
                  <a:srgbClr val="FF0000"/>
                </a:solidFill>
              </a:rPr>
              <a:t>Strides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3074" name="Picture 2" descr="https://media.proglib.io/wp-uploads/2018/06/4.gif">
            <a:extLst>
              <a:ext uri="{FF2B5EF4-FFF2-40B4-BE49-F238E27FC236}">
                <a16:creationId xmlns:a16="http://schemas.microsoft.com/office/drawing/2014/main" id="{B14A0503-B490-4E1B-803F-2A0EE0A1BC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92" y="1093289"/>
            <a:ext cx="4837816" cy="473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22307AC-230D-4CA4-8F25-9FD3E7DA3438}"/>
              </a:ext>
            </a:extLst>
          </p:cNvPr>
          <p:cNvSpPr/>
          <p:nvPr/>
        </p:nvSpPr>
        <p:spPr>
          <a:xfrm>
            <a:off x="603100" y="5983898"/>
            <a:ext cx="472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https://github.com/vdumoulin/conv_arithmetic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139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</a:t>
            </a:r>
            <a:r>
              <a:rPr lang="en-US" sz="2800" b="1" dirty="0">
                <a:solidFill>
                  <a:srgbClr val="FF0000"/>
                </a:solidFill>
              </a:rPr>
              <a:t>Pooling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4098" name="Picture 2" descr="http://learnopencv.com/wp-content/uploads/2017/11/max-pooling-demo.jpg">
            <a:extLst>
              <a:ext uri="{FF2B5EF4-FFF2-40B4-BE49-F238E27FC236}">
                <a16:creationId xmlns:a16="http://schemas.microsoft.com/office/drawing/2014/main" id="{4009B0EB-C01B-43DD-9FA9-842CA2503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76" y="1085606"/>
            <a:ext cx="8446810" cy="475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BEDE102-02FB-4461-8328-B04D84AF290A}"/>
              </a:ext>
            </a:extLst>
          </p:cNvPr>
          <p:cNvSpPr/>
          <p:nvPr/>
        </p:nvSpPr>
        <p:spPr>
          <a:xfrm>
            <a:off x="603100" y="5753169"/>
            <a:ext cx="5317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i-sans-serif"/>
                <a:hlinkClick r:id="rId5"/>
              </a:rPr>
              <a:t>http://cs231n.github.io/convolutional-networks/#pool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5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многоканальные изображения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5122" name="Picture 2" descr="Операция свёртки на матрице изображения M×N×3 с ядром 3×3×3">
            <a:extLst>
              <a:ext uri="{FF2B5EF4-FFF2-40B4-BE49-F238E27FC236}">
                <a16:creationId xmlns:a16="http://schemas.microsoft.com/office/drawing/2014/main" id="{AB790D6D-569C-43FD-98EC-B573E5A29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26" y="1078911"/>
            <a:ext cx="9382114" cy="52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5141D69-5D41-4EDE-A057-39C2FAE5C151}"/>
              </a:ext>
            </a:extLst>
          </p:cNvPr>
          <p:cNvSpPr/>
          <p:nvPr/>
        </p:nvSpPr>
        <p:spPr>
          <a:xfrm>
            <a:off x="533401" y="58921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hlinkClick r:id="rId5"/>
              </a:rPr>
              <a:t>https://towardsdatascience.com/a-comprehensive-guide-to-convolutional-neural-networks-the-eli5-way-3bd2b1164a53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55060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2816</Words>
  <Application>Microsoft Office PowerPoint</Application>
  <PresentationFormat>Широкоэкранный</PresentationFormat>
  <Paragraphs>477</Paragraphs>
  <Slides>66</Slides>
  <Notes>64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Comic Neue</vt:lpstr>
      <vt:lpstr>Helvetica</vt:lpstr>
      <vt:lpstr>ui-sans-serif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Русинова Залина Ринатовна</dc:creator>
  <cp:lastModifiedBy>Чернышов Юрий Юрьевич</cp:lastModifiedBy>
  <cp:revision>149</cp:revision>
  <dcterms:created xsi:type="dcterms:W3CDTF">2023-11-10T05:55:04Z</dcterms:created>
  <dcterms:modified xsi:type="dcterms:W3CDTF">2024-01-23T15:08:06Z</dcterms:modified>
</cp:coreProperties>
</file>